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 id="2147483713" r:id="rId3"/>
    <p:sldMasterId id="2147483725" r:id="rId4"/>
    <p:sldMasterId id="2147483749" r:id="rId5"/>
    <p:sldMasterId id="2147483773" r:id="rId6"/>
  </p:sldMasterIdLst>
  <p:sldIdLst>
    <p:sldId id="256" r:id="rId7"/>
    <p:sldId id="262" r:id="rId8"/>
    <p:sldId id="263" r:id="rId9"/>
    <p:sldId id="264" r:id="rId10"/>
    <p:sldId id="270" r:id="rId11"/>
    <p:sldId id="269" r:id="rId12"/>
    <p:sldId id="289" r:id="rId13"/>
    <p:sldId id="306" r:id="rId14"/>
    <p:sldId id="290" r:id="rId15"/>
    <p:sldId id="302" r:id="rId16"/>
    <p:sldId id="291" r:id="rId17"/>
    <p:sldId id="307" r:id="rId18"/>
    <p:sldId id="292" r:id="rId19"/>
    <p:sldId id="305" r:id="rId20"/>
    <p:sldId id="297" r:id="rId21"/>
    <p:sldId id="308" r:id="rId22"/>
    <p:sldId id="298" r:id="rId23"/>
    <p:sldId id="304" r:id="rId24"/>
    <p:sldId id="299" r:id="rId25"/>
    <p:sldId id="309" r:id="rId26"/>
    <p:sldId id="300" r:id="rId27"/>
    <p:sldId id="303" r:id="rId28"/>
    <p:sldId id="301" r:id="rId29"/>
    <p:sldId id="310" r:id="rId30"/>
    <p:sldId id="266" r:id="rId31"/>
    <p:sldId id="257" r:id="rId32"/>
    <p:sldId id="267" r:id="rId33"/>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7" autoAdjust="0"/>
    <p:restoredTop sz="94660"/>
  </p:normalViewPr>
  <p:slideViewPr>
    <p:cSldViewPr snapToGrid="0">
      <p:cViewPr>
        <p:scale>
          <a:sx n="50" d="100"/>
          <a:sy n="50" d="100"/>
        </p:scale>
        <p:origin x="-816" y="-7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103"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45"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9" y="1009663"/>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1"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2302942"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9027571" y="5357605"/>
            <a:ext cx="1618428" cy="365125"/>
          </a:xfrm>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a:xfrm>
            <a:off x="1565401" y="5357605"/>
            <a:ext cx="6713127" cy="365125"/>
          </a:xfrm>
        </p:spPr>
        <p:txBody>
          <a:bodyPr/>
          <a:lstStyle/>
          <a:p>
            <a:endParaRPr lang="zh-HK" altLang="en-US"/>
          </a:p>
        </p:txBody>
      </p:sp>
      <p:sp>
        <p:nvSpPr>
          <p:cNvPr id="6" name="Slide Number Placeholder 5"/>
          <p:cNvSpPr>
            <a:spLocks noGrp="1"/>
          </p:cNvSpPr>
          <p:nvPr>
            <p:ph type="sldNum" sz="quarter" idx="12"/>
          </p:nvPr>
        </p:nvSpPr>
        <p:spPr>
          <a:xfrm>
            <a:off x="8285249" y="5357605"/>
            <a:ext cx="738697" cy="365125"/>
          </a:xfrm>
        </p:spPr>
        <p:txBody>
          <a:bodyPr/>
          <a:lstStyle>
            <a:lvl1pPr algn="ctr">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43"/>
            <a:ext cx="8338725"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698" y="3725347"/>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1731264" y="2121407"/>
            <a:ext cx="42672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2077168"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1" name="Content Placeholder 10"/>
          <p:cNvSpPr>
            <a:spLocks noGrp="1"/>
          </p:cNvSpPr>
          <p:nvPr>
            <p:ph sz="quarter" idx="13"/>
          </p:nvPr>
        </p:nvSpPr>
        <p:spPr>
          <a:xfrm>
            <a:off x="1731264" y="2944368"/>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505"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97"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8"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53"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55"/>
            <a:ext cx="4086436"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530835"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55599" y="5885685"/>
            <a:ext cx="1618428" cy="365125"/>
          </a:xfrm>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14" y="5829274"/>
            <a:ext cx="4696809" cy="365125"/>
          </a:xfrm>
        </p:spPr>
        <p:txBody>
          <a:bodyPr/>
          <a:lstStyle/>
          <a:p>
            <a:endParaRPr lang="zh-HK" altLang="en-US"/>
          </a:p>
        </p:txBody>
      </p:sp>
      <p:sp>
        <p:nvSpPr>
          <p:cNvPr id="7" name="Slide Number Placeholder 6"/>
          <p:cNvSpPr>
            <a:spLocks noGrp="1"/>
          </p:cNvSpPr>
          <p:nvPr>
            <p:ph type="sldNum" sz="quarter" idx="12"/>
          </p:nvPr>
        </p:nvSpPr>
        <p:spPr>
          <a:xfrm rot="60000">
            <a:off x="10076426" y="5896974"/>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8"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20"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505"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33"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6531495"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61251" y="5888750"/>
            <a:ext cx="1618428" cy="365125"/>
          </a:xfrm>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34" y="5831050"/>
            <a:ext cx="4425391" cy="365125"/>
          </a:xfrm>
        </p:spPr>
        <p:txBody>
          <a:bodyPr/>
          <a:lstStyle/>
          <a:p>
            <a:endParaRPr lang="zh-HK" altLang="en-US"/>
          </a:p>
        </p:txBody>
      </p:sp>
      <p:sp>
        <p:nvSpPr>
          <p:cNvPr id="7" name="Slide Number Placeholder 6"/>
          <p:cNvSpPr>
            <a:spLocks noGrp="1"/>
          </p:cNvSpPr>
          <p:nvPr>
            <p:ph type="sldNum" sz="quarter" idx="12"/>
          </p:nvPr>
        </p:nvSpPr>
        <p:spPr>
          <a:xfrm rot="60000">
            <a:off x="10082794" y="5900039"/>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0" y="925703"/>
            <a:ext cx="1907823"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730970" y="1106325"/>
            <a:ext cx="690503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952FEB99-4BA1-4A8E-B351-3B305E8122C5}"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51"/>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952FEB99-4BA1-4A8E-B351-3B305E8122C5}"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952FEB99-4BA1-4A8E-B351-3B305E8122C5}"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9"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35"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87"/>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13"/>
            <a:ext cx="3556000" cy="365125"/>
          </a:xfrm>
        </p:spPr>
        <p:txBody>
          <a:bodyPr rtlCol="0"/>
          <a:lstStyle/>
          <a:p>
            <a:fld id="{952FEB99-4BA1-4A8E-B351-3B305E8122C5}"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a:xfrm>
            <a:off x="2133600" y="6248219"/>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13"/>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15"/>
            <a:ext cx="2946400" cy="365125"/>
          </a:xfrm>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a:xfrm>
            <a:off x="609610" y="6248220"/>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E2612DF1-4DF7-447B-B1B9-2AF9F0AC3CAA}"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20" name="頁尾版面配置區 19"/>
          <p:cNvSpPr>
            <a:spLocks noGrp="1"/>
          </p:cNvSpPr>
          <p:nvPr>
            <p:ph type="ftr" sz="quarter" idx="11"/>
          </p:nvPr>
        </p:nvSpPr>
        <p:spPr/>
        <p:txBody>
          <a:bodyPr/>
          <a:lstStyle>
            <a:extLst/>
          </a:lstStyle>
          <a:p>
            <a:endParaRPr lang="zh-HK" altLang="en-US"/>
          </a:p>
        </p:txBody>
      </p:sp>
      <p:sp>
        <p:nvSpPr>
          <p:cNvPr id="10" name="投影片編號版面配置區 9"/>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橢圓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1117600" y="1143016"/>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52"/>
            <a:ext cx="24384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24000" y="274653"/>
            <a:ext cx="7416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11"/>
            <a:ext cx="10058400" cy="2593975"/>
          </a:xfrm>
        </p:spPr>
        <p:txBody>
          <a:bodyPr anchor="b"/>
          <a:lstStyle>
            <a:lvl1pPr>
              <a:defRPr sz="6600">
                <a:ln>
                  <a:noFill/>
                </a:ln>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963087" y="5486400"/>
            <a:ext cx="10212916" cy="1168400"/>
          </a:xfrm>
        </p:spPr>
        <p:txBody>
          <a:bodyPr anchor="t"/>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3087"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6" y="3429013"/>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13"/>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06406"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406400" y="381000"/>
            <a:ext cx="10363200" cy="49428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9" name="Slide Number Placeholder 8"/>
          <p:cNvSpPr>
            <a:spLocks noGrp="1"/>
          </p:cNvSpPr>
          <p:nvPr>
            <p:ph type="sldNum" sz="quarter" idx="11"/>
          </p:nvPr>
        </p:nvSpPr>
        <p:spPr/>
        <p:txBody>
          <a:bodyPr/>
          <a:lstStyle/>
          <a:p>
            <a:fld id="{E2612DF1-4DF7-447B-B1B9-2AF9F0AC3CAA}" type="slidenum">
              <a:rPr lang="zh-HK" altLang="en-US" smtClean="0"/>
              <a:t>‹#›</a:t>
            </a:fld>
            <a:endParaRPr lang="zh-HK" altLang="en-US"/>
          </a:p>
        </p:txBody>
      </p:sp>
      <p:sp>
        <p:nvSpPr>
          <p:cNvPr id="10" name="Footer Placeholder 9"/>
          <p:cNvSpPr>
            <a:spLocks noGrp="1"/>
          </p:cNvSpPr>
          <p:nvPr>
            <p:ph type="ftr" sz="quarter" idx="12"/>
          </p:nvPr>
        </p:nvSpPr>
        <p:spPr/>
        <p:txBody>
          <a:bodyPr/>
          <a:lstStyle/>
          <a:p>
            <a:endParaRPr lang="zh-HK"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336800" cy="5851525"/>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48"/>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4204997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1805622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23"/>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4194323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43192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2140305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728581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062292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125221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041423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21582525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1785600" y="274661"/>
            <a:ext cx="36576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12800" y="274661"/>
            <a:ext cx="10769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22635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4" name="Text Placeholder 3"/>
          <p:cNvSpPr>
            <a:spLocks noGrp="1"/>
          </p:cNvSpPr>
          <p:nvPr>
            <p:ph type="body" sz="half" idx="2"/>
          </p:nvPr>
        </p:nvSpPr>
        <p:spPr>
          <a:xfrm>
            <a:off x="1219200" y="3581413"/>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82"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20"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77"/>
            <a:ext cx="5048920" cy="365125"/>
          </a:xfrm>
          <a:prstGeom prst="rect">
            <a:avLst/>
          </a:prstGeom>
        </p:spPr>
        <p:txBody>
          <a:bodyPr vert="horz" lIns="91440" tIns="45720" rIns="91440" bIns="45720" rtlCol="0" anchor="ctr"/>
          <a:lstStyle>
            <a:lvl1pPr algn="r">
              <a:defRPr sz="1000">
                <a:solidFill>
                  <a:schemeClr val="tx2"/>
                </a:solidFill>
              </a:defRPr>
            </a:lvl1p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3"/>
          </p:nvPr>
        </p:nvSpPr>
        <p:spPr>
          <a:xfrm>
            <a:off x="258193" y="6250177"/>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76"/>
            <a:ext cx="1549101" cy="365125"/>
          </a:xfrm>
          <a:prstGeom prst="rect">
            <a:avLst/>
          </a:prstGeom>
        </p:spPr>
        <p:txBody>
          <a:bodyPr vert="horz" lIns="91440" tIns="45720" rIns="91440" bIns="45720" rtlCol="0" anchor="ctr"/>
          <a:lstStyle>
            <a:lvl1pPr algn="ctr">
              <a:defRPr sz="1000">
                <a:solidFill>
                  <a:schemeClr val="tx2"/>
                </a:solidFill>
              </a:defRPr>
            </a:lvl1pPr>
          </a:lstStyle>
          <a:p>
            <a:fld id="{E2612DF1-4DF7-447B-B1B9-2AF9F0AC3CAA}" type="slidenum">
              <a:rPr lang="zh-HK" altLang="en-US" smtClean="0"/>
              <a:t>‹#›</a:t>
            </a:fld>
            <a:endParaRPr lang="zh-HK" altLang="en-US"/>
          </a:p>
        </p:txBody>
      </p:sp>
      <p:sp>
        <p:nvSpPr>
          <p:cNvPr id="3" name="Text Placeholder 2"/>
          <p:cNvSpPr>
            <a:spLocks noGrp="1"/>
          </p:cNvSpPr>
          <p:nvPr>
            <p:ph type="body" idx="1"/>
          </p:nvPr>
        </p:nvSpPr>
        <p:spPr>
          <a:xfrm>
            <a:off x="1162765"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9"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91"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40" y="817595"/>
            <a:ext cx="9286993" cy="120248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50729" y="2119257"/>
            <a:ext cx="8261873" cy="3603812"/>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06119" y="5809165"/>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3"/>
          </p:nvPr>
        </p:nvSpPr>
        <p:spPr>
          <a:xfrm>
            <a:off x="1219204" y="5809165"/>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HK" altLang="en-US"/>
          </a:p>
        </p:txBody>
      </p:sp>
      <p:sp>
        <p:nvSpPr>
          <p:cNvPr id="6" name="Slide Number Placeholder 5"/>
          <p:cNvSpPr>
            <a:spLocks noGrp="1"/>
          </p:cNvSpPr>
          <p:nvPr>
            <p:ph type="sldNum" sz="quarter" idx="4"/>
          </p:nvPr>
        </p:nvSpPr>
        <p:spPr>
          <a:xfrm>
            <a:off x="10226945" y="5809165"/>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13"/>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3"/>
          </p:nvPr>
        </p:nvSpPr>
        <p:spPr>
          <a:xfrm>
            <a:off x="812809" y="624821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1087900"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25091"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350506"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52FEB99-4BA1-4A8E-B351-3B305E8122C5}" type="datetimeFigureOut">
              <a:rPr lang="zh-HK" altLang="en-US" smtClean="0"/>
              <a:t>2/8/2024</a:t>
            </a:fld>
            <a:endParaRPr lang="zh-HK" altLang="en-US"/>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HK" altLang="en-US"/>
          </a:p>
        </p:txBody>
      </p:sp>
      <p:sp>
        <p:nvSpPr>
          <p:cNvPr id="22" name="投影片編號版面配置區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612DF1-4DF7-447B-B1B9-2AF9F0AC3CAA}" type="slidenum">
              <a:rPr lang="zh-HK" altLang="en-US" smtClean="0"/>
              <a:t>‹#›</a:t>
            </a:fld>
            <a:endParaRPr lang="zh-HK" altLang="en-US"/>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2612DF1-4DF7-447B-B1B9-2AF9F0AC3CAA}" type="slidenum">
              <a:rPr lang="zh-HK" altLang="en-US" smtClean="0"/>
              <a:t>‹#›</a:t>
            </a:fld>
            <a:endParaRPr lang="zh-HK" altLang="en-US"/>
          </a:p>
        </p:txBody>
      </p:sp>
      <p:sp>
        <p:nvSpPr>
          <p:cNvPr id="5" name="Footer Placeholder 4"/>
          <p:cNvSpPr>
            <a:spLocks noGrp="1"/>
          </p:cNvSpPr>
          <p:nvPr>
            <p:ph type="ftr" sz="quarter" idx="3"/>
          </p:nvPr>
        </p:nvSpPr>
        <p:spPr>
          <a:xfrm rot="16200000">
            <a:off x="10510434"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zh-HK" altLang="en-US"/>
          </a:p>
        </p:txBody>
      </p:sp>
      <p:sp>
        <p:nvSpPr>
          <p:cNvPr id="4" name="Date Placeholder 3"/>
          <p:cNvSpPr>
            <a:spLocks noGrp="1"/>
          </p:cNvSpPr>
          <p:nvPr>
            <p:ph type="dt" sz="half" idx="2"/>
          </p:nvPr>
        </p:nvSpPr>
        <p:spPr>
          <a:xfrm rot="16200000">
            <a:off x="10474875"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952FEB99-4BA1-4A8E-B351-3B305E8122C5}" type="datetimeFigureOut">
              <a:rPr lang="zh-HK" altLang="en-US" smtClean="0"/>
              <a:t>2/8/2024</a:t>
            </a:fld>
            <a:endParaRPr lang="zh-HK"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737600" y="635637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145610981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2" y="-5169600"/>
            <a:ext cx="21384912" cy="12027600"/>
          </a:xfrm>
          <a:prstGeom prst="rect">
            <a:avLst/>
          </a:prstGeom>
        </p:spPr>
      </p:pic>
      <p:sp>
        <p:nvSpPr>
          <p:cNvPr id="2" name="標題 1"/>
          <p:cNvSpPr>
            <a:spLocks noGrp="1"/>
          </p:cNvSpPr>
          <p:nvPr>
            <p:ph type="ctrTitle"/>
          </p:nvPr>
        </p:nvSpPr>
        <p:spPr>
          <a:xfrm>
            <a:off x="0" y="1"/>
            <a:ext cx="12192000" cy="3441032"/>
          </a:xfrm>
        </p:spPr>
        <p:txBody>
          <a:bodyPr>
            <a:noAutofit/>
          </a:bodyPr>
          <a:lstStyle/>
          <a:p>
            <a:r>
              <a:rPr lang="en-US" altLang="zh-TW" sz="5500" b="1" dirty="0">
                <a:solidFill>
                  <a:schemeClr val="tx1"/>
                </a:solidFill>
                <a:latin typeface="Microsoft JhengHei UI" pitchFamily="34" charset="-120"/>
                <a:ea typeface="Microsoft JhengHei UI" pitchFamily="34" charset="-120"/>
              </a:rPr>
              <a:t>《</a:t>
            </a:r>
            <a:r>
              <a:rPr lang="zh-TW" altLang="en-US" sz="5500" b="1" dirty="0">
                <a:solidFill>
                  <a:schemeClr val="tx1"/>
                </a:solidFill>
                <a:latin typeface="Microsoft JhengHei UI" pitchFamily="34" charset="-120"/>
                <a:ea typeface="Microsoft JhengHei UI" pitchFamily="34" charset="-120"/>
              </a:rPr>
              <a:t>無障礙共融</a:t>
            </a:r>
            <a:r>
              <a:rPr lang="en-US" altLang="zh-TW" sz="5500" b="1" dirty="0">
                <a:solidFill>
                  <a:schemeClr val="tx1"/>
                </a:solidFill>
                <a:latin typeface="Microsoft JhengHei UI" pitchFamily="34" charset="-120"/>
                <a:ea typeface="Microsoft JhengHei UI" pitchFamily="34" charset="-120"/>
              </a:rPr>
              <a:t>Guide》</a:t>
            </a:r>
            <a:br>
              <a:rPr lang="en-US" altLang="zh-TW" sz="5500" b="1" dirty="0">
                <a:solidFill>
                  <a:schemeClr val="tx1"/>
                </a:solidFill>
                <a:latin typeface="Microsoft JhengHei UI" pitchFamily="34" charset="-120"/>
                <a:ea typeface="Microsoft JhengHei UI" pitchFamily="34" charset="-120"/>
              </a:rPr>
            </a:br>
            <a:r>
              <a:rPr lang="zh-TW" altLang="en-US" sz="5500" b="1" dirty="0">
                <a:solidFill>
                  <a:schemeClr val="tx1"/>
                </a:solidFill>
                <a:latin typeface="Microsoft JhengHei UI" pitchFamily="34" charset="-120"/>
                <a:ea typeface="Microsoft JhengHei UI" pitchFamily="34" charset="-120"/>
              </a:rPr>
              <a:t>傷健共融工作坊</a:t>
            </a:r>
            <a:r>
              <a:rPr lang="en-US" altLang="zh-TW" sz="5500" b="1" dirty="0">
                <a:solidFill>
                  <a:schemeClr val="tx1"/>
                </a:solidFill>
                <a:latin typeface="Microsoft JhengHei UI" pitchFamily="34" charset="-120"/>
                <a:ea typeface="Microsoft JhengHei UI" pitchFamily="34" charset="-120"/>
              </a:rPr>
              <a:t/>
            </a:r>
            <a:br>
              <a:rPr lang="en-US" altLang="zh-TW" sz="5500" b="1" dirty="0">
                <a:solidFill>
                  <a:schemeClr val="tx1"/>
                </a:solidFill>
                <a:latin typeface="Microsoft JhengHei UI" pitchFamily="34" charset="-120"/>
                <a:ea typeface="Microsoft JhengHei UI" pitchFamily="34" charset="-120"/>
              </a:rPr>
            </a:br>
            <a:r>
              <a:rPr lang="zh-TW" altLang="zh-HK" sz="5500" b="1" dirty="0" smtClean="0">
                <a:solidFill>
                  <a:schemeClr val="bg1"/>
                </a:solidFill>
                <a:latin typeface="Microsoft JhengHei UI" pitchFamily="34" charset="-120"/>
                <a:ea typeface="Microsoft JhengHei UI" pitchFamily="34" charset="-120"/>
              </a:rPr>
              <a:t>第</a:t>
            </a:r>
            <a:r>
              <a:rPr lang="zh-TW" altLang="en-US" sz="5500" b="1" dirty="0" smtClean="0">
                <a:solidFill>
                  <a:schemeClr val="bg1"/>
                </a:solidFill>
                <a:latin typeface="Microsoft JhengHei UI" pitchFamily="34" charset="-120"/>
                <a:ea typeface="Microsoft JhengHei UI" pitchFamily="34" charset="-120"/>
              </a:rPr>
              <a:t>四</a:t>
            </a:r>
            <a:r>
              <a:rPr lang="zh-TW" altLang="zh-HK" sz="5500" b="1" dirty="0" smtClean="0">
                <a:solidFill>
                  <a:schemeClr val="bg1"/>
                </a:solidFill>
                <a:latin typeface="Microsoft JhengHei UI" pitchFamily="34" charset="-120"/>
                <a:ea typeface="Microsoft JhengHei UI" pitchFamily="34" charset="-120"/>
              </a:rPr>
              <a:t>節</a:t>
            </a:r>
            <a:r>
              <a:rPr lang="en-US" altLang="zh-TW" sz="5500" b="1" dirty="0" smtClean="0">
                <a:solidFill>
                  <a:schemeClr val="bg1"/>
                </a:solidFill>
                <a:latin typeface="Microsoft JhengHei UI" pitchFamily="34" charset="-120"/>
                <a:ea typeface="Microsoft JhengHei UI" pitchFamily="34" charset="-120"/>
              </a:rPr>
              <a:t>︰</a:t>
            </a:r>
            <a:r>
              <a:rPr lang="zh-TW" altLang="en-US" sz="5500" b="1" dirty="0" smtClean="0">
                <a:solidFill>
                  <a:schemeClr val="bg1"/>
                </a:solidFill>
                <a:latin typeface="Microsoft JhengHei UI" pitchFamily="34" charset="-120"/>
                <a:ea typeface="Microsoft JhengHei UI" pitchFamily="34" charset="-120"/>
              </a:rPr>
              <a:t>殘疾人士的能力</a:t>
            </a:r>
            <a:endParaRPr lang="zh-TW" altLang="en-US" sz="5500" b="1" dirty="0">
              <a:solidFill>
                <a:schemeClr val="tx1"/>
              </a:solidFill>
              <a:latin typeface="Microsoft JhengHei UI" pitchFamily="34" charset="-120"/>
              <a:ea typeface="Microsoft JhengHei UI"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sp>
        <p:nvSpPr>
          <p:cNvPr id="6" name="文字方塊 5"/>
          <p:cNvSpPr txBox="1"/>
          <p:nvPr/>
        </p:nvSpPr>
        <p:spPr>
          <a:xfrm>
            <a:off x="317011" y="4836695"/>
            <a:ext cx="1500297" cy="369332"/>
          </a:xfrm>
          <a:prstGeom prst="rect">
            <a:avLst/>
          </a:prstGeom>
          <a:noFill/>
        </p:spPr>
        <p:txBody>
          <a:bodyPr wrap="square" rtlCol="0">
            <a:spAutoFit/>
          </a:bodyPr>
          <a:lstStyle/>
          <a:p>
            <a:r>
              <a:rPr lang="en-US" altLang="zh-TW" b="1" dirty="0">
                <a:latin typeface="Microsoft JhengHei UI" pitchFamily="34" charset="-120"/>
                <a:ea typeface="Microsoft JhengHei UI" pitchFamily="34" charset="-120"/>
              </a:rPr>
              <a:t>	</a:t>
            </a:r>
            <a:endParaRPr lang="en-US" altLang="zh-TW" b="1" dirty="0" smtClean="0">
              <a:latin typeface="Microsoft JhengHei UI" pitchFamily="34" charset="-120"/>
              <a:ea typeface="Microsoft JhengHei UI" pitchFamily="34" charset="-120"/>
            </a:endParaRPr>
          </a:p>
        </p:txBody>
      </p:sp>
      <p:sp>
        <p:nvSpPr>
          <p:cNvPr id="7" name="文字方塊 6"/>
          <p:cNvSpPr txBox="1"/>
          <p:nvPr/>
        </p:nvSpPr>
        <p:spPr>
          <a:xfrm>
            <a:off x="317011" y="5759116"/>
            <a:ext cx="1500297" cy="369332"/>
          </a:xfrm>
          <a:prstGeom prst="rect">
            <a:avLst/>
          </a:prstGeom>
          <a:noFill/>
        </p:spPr>
        <p:txBody>
          <a:bodyPr wrap="square" rtlCol="0">
            <a:spAutoFit/>
          </a:bodyPr>
          <a:lstStyle/>
          <a:p>
            <a:r>
              <a:rPr lang="en-US" altLang="zh-TW" b="1" dirty="0">
                <a:latin typeface="Microsoft JhengHei UI" pitchFamily="34" charset="-120"/>
                <a:ea typeface="Microsoft JhengHei UI" pitchFamily="34" charset="-120"/>
              </a:rPr>
              <a:t>	</a:t>
            </a:r>
            <a:endParaRPr lang="en-US" altLang="zh-TW" b="1" dirty="0" smtClean="0">
              <a:latin typeface="Microsoft JhengHei UI" pitchFamily="34" charset="-120"/>
              <a:ea typeface="Microsoft JhengHei UI" pitchFamily="34" charset="-120"/>
            </a:endParaRPr>
          </a:p>
        </p:txBody>
      </p:sp>
      <p:sp>
        <p:nvSpPr>
          <p:cNvPr id="10" name="文字方塊 9"/>
          <p:cNvSpPr txBox="1"/>
          <p:nvPr/>
        </p:nvSpPr>
        <p:spPr>
          <a:xfrm>
            <a:off x="317011" y="4662916"/>
            <a:ext cx="2098643" cy="369332"/>
          </a:xfrm>
          <a:prstGeom prst="rect">
            <a:avLst/>
          </a:prstGeom>
          <a:noFill/>
        </p:spPr>
        <p:txBody>
          <a:bodyPr wrap="square" rtlCol="0">
            <a:spAutoFit/>
          </a:bodyPr>
          <a:lstStyle/>
          <a:p>
            <a:r>
              <a:rPr lang="zh-TW" altLang="en-US" b="1" dirty="0" smtClean="0">
                <a:latin typeface="Microsoft JhengHei UI" pitchFamily="34" charset="-120"/>
                <a:ea typeface="Microsoft JhengHei UI" pitchFamily="34" charset="-120"/>
              </a:rPr>
              <a:t>勞工及福利局</a:t>
            </a:r>
            <a:r>
              <a:rPr lang="en-US" altLang="zh-TW" b="1" dirty="0" smtClean="0">
                <a:latin typeface="Microsoft JhengHei UI" pitchFamily="34" charset="-120"/>
                <a:ea typeface="Microsoft JhengHei UI" pitchFamily="34" charset="-120"/>
              </a:rPr>
              <a:t> </a:t>
            </a:r>
            <a:r>
              <a:rPr lang="zh-TW" altLang="en-US" b="1" dirty="0" smtClean="0">
                <a:latin typeface="Microsoft JhengHei UI" pitchFamily="34" charset="-120"/>
                <a:ea typeface="Microsoft JhengHei UI" pitchFamily="34" charset="-120"/>
              </a:rPr>
              <a:t>贊助</a:t>
            </a:r>
            <a:endParaRPr lang="en-US" altLang="zh-TW" b="1" dirty="0" smtClean="0">
              <a:latin typeface="Microsoft JhengHei UI" pitchFamily="34" charset="-120"/>
              <a:ea typeface="Microsoft JhengHei UI" pitchFamily="34" charset="-120"/>
            </a:endParaRPr>
          </a:p>
        </p:txBody>
      </p:sp>
      <p:sp>
        <p:nvSpPr>
          <p:cNvPr id="11" name="文字方塊 10"/>
          <p:cNvSpPr txBox="1"/>
          <p:nvPr/>
        </p:nvSpPr>
        <p:spPr>
          <a:xfrm>
            <a:off x="317011" y="5632939"/>
            <a:ext cx="1500297" cy="369332"/>
          </a:xfrm>
          <a:prstGeom prst="rect">
            <a:avLst/>
          </a:prstGeom>
          <a:noFill/>
        </p:spPr>
        <p:txBody>
          <a:bodyPr wrap="square" rtlCol="0">
            <a:spAutoFit/>
          </a:bodyPr>
          <a:lstStyle/>
          <a:p>
            <a:r>
              <a:rPr lang="zh-TW" altLang="en-US" b="1" dirty="0" smtClean="0">
                <a:latin typeface="Microsoft JhengHei UI" pitchFamily="34" charset="-120"/>
                <a:ea typeface="Microsoft JhengHei UI" pitchFamily="34" charset="-120"/>
              </a:rPr>
              <a:t>製作</a:t>
            </a:r>
            <a:endParaRPr lang="en-US" altLang="zh-TW" b="1" dirty="0" smtClean="0">
              <a:latin typeface="Microsoft JhengHei UI" pitchFamily="34" charset="-120"/>
              <a:ea typeface="Microsoft JhengHei UI" pitchFamily="34" charset="-120"/>
            </a:endParaRPr>
          </a:p>
        </p:txBody>
      </p:sp>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268" y="5351405"/>
            <a:ext cx="2761200" cy="1016517"/>
          </a:xfrm>
          <a:prstGeom prst="rect">
            <a:avLst/>
          </a:prstGeom>
        </p:spPr>
      </p:pic>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3868" y="4037582"/>
            <a:ext cx="1620000" cy="1620000"/>
          </a:xfrm>
          <a:prstGeom prst="rect">
            <a:avLst/>
          </a:prstGeom>
        </p:spPr>
      </p:pic>
    </p:spTree>
    <p:extLst>
      <p:ext uri="{BB962C8B-B14F-4D97-AF65-F5344CB8AC3E}">
        <p14:creationId xmlns:p14="http://schemas.microsoft.com/office/powerpoint/2010/main" val="3336146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2" y="3611312"/>
            <a:ext cx="3602743" cy="3605791"/>
          </a:xfrm>
          <a:prstGeom prst="rect">
            <a:avLst/>
          </a:prstGeom>
        </p:spPr>
      </p:pic>
      <p:sp>
        <p:nvSpPr>
          <p:cNvPr id="9" name="矩形圖說文字 8"/>
          <p:cNvSpPr/>
          <p:nvPr/>
        </p:nvSpPr>
        <p:spPr>
          <a:xfrm>
            <a:off x="3352800" y="625637"/>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tx1"/>
                </a:solidFill>
                <a:latin typeface="Microsoft JhengHei UI" pitchFamily="34" charset="-120"/>
                <a:ea typeface="Microsoft JhengHei UI" pitchFamily="34" charset="-120"/>
              </a:rPr>
              <a:t>答案</a:t>
            </a:r>
            <a:r>
              <a:rPr lang="en-US" altLang="zh-TW" sz="4000" b="1" dirty="0">
                <a:solidFill>
                  <a:schemeClr val="tx1"/>
                </a:solidFill>
                <a:latin typeface="Microsoft JhengHei UI" pitchFamily="34" charset="-120"/>
                <a:ea typeface="Microsoft JhengHei UI" pitchFamily="34" charset="-120"/>
              </a:rPr>
              <a:t>: </a:t>
            </a:r>
            <a:r>
              <a:rPr lang="zh-TW" altLang="en-US" sz="4000" b="1" dirty="0" smtClean="0">
                <a:solidFill>
                  <a:srgbClr val="FF0000"/>
                </a:solidFill>
                <a:latin typeface="Microsoft JhengHei UI" pitchFamily="34" charset="-120"/>
                <a:ea typeface="Microsoft JhengHei UI" pitchFamily="34" charset="-120"/>
              </a:rPr>
              <a:t>非 </a:t>
            </a:r>
            <a:r>
              <a:rPr lang="en-US" altLang="zh-TW" sz="4000" b="1" dirty="0" smtClean="0">
                <a:solidFill>
                  <a:srgbClr val="FF0000"/>
                </a:solidFill>
                <a:latin typeface="Microsoft JhengHei UI" pitchFamily="34" charset="-120"/>
                <a:ea typeface="Microsoft JhengHei UI" pitchFamily="34" charset="-120"/>
              </a:rPr>
              <a:t>X</a:t>
            </a:r>
            <a:endParaRPr lang="en-US" altLang="zh-TW" sz="1400" b="1" dirty="0" smtClean="0">
              <a:solidFill>
                <a:srgbClr val="FF0000"/>
              </a:solidFill>
              <a:latin typeface="Microsoft JhengHei UI" pitchFamily="34" charset="-120"/>
              <a:ea typeface="Microsoft JhengHei UI" pitchFamily="34" charset="-120"/>
            </a:endParaRPr>
          </a:p>
          <a:p>
            <a:pPr marL="72000"/>
            <a:r>
              <a:rPr lang="zh-TW" altLang="zh-TW" sz="2800" dirty="0">
                <a:solidFill>
                  <a:schemeClr val="tx1"/>
                </a:solidFill>
                <a:latin typeface="Microsoft JhengHei UI" pitchFamily="34" charset="-120"/>
                <a:ea typeface="Microsoft JhengHei UI" pitchFamily="34" charset="-120"/>
              </a:rPr>
              <a:t>在非緊急的情況下，並不建議抬動電動輪椅及其使用者上落梯級。電動輪椅加上輪椅使用者的重量，可達</a:t>
            </a:r>
            <a:r>
              <a:rPr lang="en-US" altLang="zh-TW" sz="2800" dirty="0">
                <a:solidFill>
                  <a:schemeClr val="tx1"/>
                </a:solidFill>
                <a:latin typeface="Microsoft JhengHei UI" pitchFamily="34" charset="-120"/>
                <a:ea typeface="Microsoft JhengHei UI" pitchFamily="34" charset="-120"/>
              </a:rPr>
              <a:t>300</a:t>
            </a:r>
            <a:r>
              <a:rPr lang="zh-TW" altLang="zh-TW" sz="2800" dirty="0">
                <a:solidFill>
                  <a:schemeClr val="tx1"/>
                </a:solidFill>
                <a:latin typeface="Microsoft JhengHei UI" pitchFamily="34" charset="-120"/>
                <a:ea typeface="Microsoft JhengHei UI" pitchFamily="34" charset="-120"/>
              </a:rPr>
              <a:t>磅</a:t>
            </a:r>
            <a:r>
              <a:rPr lang="en-US" altLang="zh-TW" sz="2800" dirty="0">
                <a:solidFill>
                  <a:schemeClr val="tx1"/>
                </a:solidFill>
                <a:latin typeface="Microsoft JhengHei UI" pitchFamily="34" charset="-120"/>
                <a:ea typeface="Microsoft JhengHei UI" pitchFamily="34" charset="-120"/>
              </a:rPr>
              <a:t>(</a:t>
            </a:r>
            <a:r>
              <a:rPr lang="zh-TW" altLang="zh-TW" sz="2800" dirty="0">
                <a:solidFill>
                  <a:schemeClr val="tx1"/>
                </a:solidFill>
                <a:latin typeface="Microsoft JhengHei UI" pitchFamily="34" charset="-120"/>
                <a:ea typeface="Microsoft JhengHei UI" pitchFamily="34" charset="-120"/>
              </a:rPr>
              <a:t>約</a:t>
            </a:r>
            <a:r>
              <a:rPr lang="en-US" altLang="zh-TW" sz="2800" dirty="0">
                <a:solidFill>
                  <a:schemeClr val="tx1"/>
                </a:solidFill>
                <a:latin typeface="Microsoft JhengHei UI" pitchFamily="34" charset="-120"/>
                <a:ea typeface="Microsoft JhengHei UI" pitchFamily="34" charset="-120"/>
              </a:rPr>
              <a:t>136</a:t>
            </a:r>
            <a:r>
              <a:rPr lang="zh-TW" altLang="zh-TW" sz="2800" dirty="0">
                <a:solidFill>
                  <a:schemeClr val="tx1"/>
                </a:solidFill>
                <a:latin typeface="Microsoft JhengHei UI" pitchFamily="34" charset="-120"/>
                <a:ea typeface="Microsoft JhengHei UI" pitchFamily="34" charset="-120"/>
              </a:rPr>
              <a:t>公斤</a:t>
            </a:r>
            <a:r>
              <a:rPr lang="en-US" altLang="zh-TW" sz="2800" dirty="0">
                <a:solidFill>
                  <a:schemeClr val="tx1"/>
                </a:solidFill>
                <a:latin typeface="Microsoft JhengHei UI" pitchFamily="34" charset="-120"/>
                <a:ea typeface="Microsoft JhengHei UI" pitchFamily="34" charset="-120"/>
              </a:rPr>
              <a:t>)</a:t>
            </a:r>
            <a:r>
              <a:rPr lang="zh-TW" altLang="zh-TW" sz="2800" dirty="0">
                <a:solidFill>
                  <a:schemeClr val="tx1"/>
                </a:solidFill>
                <a:latin typeface="Microsoft JhengHei UI" pitchFamily="34" charset="-120"/>
                <a:ea typeface="Microsoft JhengHei UI" pitchFamily="34" charset="-120"/>
              </a:rPr>
              <a:t>的重量，抬電動輪椅會有很大的風險，對輪椅使用者和抬輪椅的人都存在安全隱患。</a:t>
            </a:r>
          </a:p>
        </p:txBody>
      </p:sp>
    </p:spTree>
    <p:extLst>
      <p:ext uri="{BB962C8B-B14F-4D97-AF65-F5344CB8AC3E}">
        <p14:creationId xmlns:p14="http://schemas.microsoft.com/office/powerpoint/2010/main" val="28434150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000" b="1" dirty="0">
                <a:solidFill>
                  <a:schemeClr val="tx1"/>
                </a:solidFill>
                <a:latin typeface="Microsoft JhengHei UI" pitchFamily="34" charset="-120"/>
                <a:ea typeface="Microsoft JhengHei UI" pitchFamily="34" charset="-120"/>
              </a:rPr>
              <a:t>問題</a:t>
            </a:r>
            <a:r>
              <a:rPr lang="en-US" altLang="zh-TW" sz="6000" b="1" dirty="0">
                <a:solidFill>
                  <a:schemeClr val="tx1"/>
                </a:solidFill>
                <a:latin typeface="Microsoft JhengHei UI" pitchFamily="34" charset="-120"/>
                <a:ea typeface="Microsoft JhengHei UI" pitchFamily="34" charset="-120"/>
              </a:rPr>
              <a:t> </a:t>
            </a:r>
            <a:r>
              <a:rPr lang="en-US" altLang="zh-TW" sz="6000" b="1" dirty="0" smtClean="0">
                <a:solidFill>
                  <a:schemeClr val="tx1"/>
                </a:solidFill>
                <a:latin typeface="Microsoft JhengHei UI" pitchFamily="34" charset="-120"/>
                <a:ea typeface="Microsoft JhengHei UI" pitchFamily="34" charset="-120"/>
              </a:rPr>
              <a:t>4</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TW" sz="6000" b="1" dirty="0">
                <a:solidFill>
                  <a:schemeClr val="tx1"/>
                </a:solidFill>
                <a:latin typeface="Microsoft JhengHei UI" pitchFamily="34" charset="-120"/>
                <a:ea typeface="Microsoft JhengHei UI" pitchFamily="34" charset="-120"/>
              </a:rPr>
              <a:t>視障人士不能看電影。</a:t>
            </a:r>
            <a:endParaRPr lang="zh-TW" altLang="en-US" sz="60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97402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3352799" y="625636"/>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Microsoft JhengHei UI" pitchFamily="34" charset="-120"/>
                <a:ea typeface="Microsoft JhengHei UI" pitchFamily="34" charset="-120"/>
              </a:rPr>
              <a:t>答案</a:t>
            </a:r>
            <a:r>
              <a:rPr lang="en-US" altLang="zh-TW" sz="4000" b="1" dirty="0" smtClean="0">
                <a:solidFill>
                  <a:schemeClr val="tx1"/>
                </a:solidFill>
                <a:latin typeface="Microsoft JhengHei UI" pitchFamily="34" charset="-120"/>
                <a:ea typeface="Microsoft JhengHei UI" pitchFamily="34" charset="-120"/>
              </a:rPr>
              <a:t>︰</a:t>
            </a:r>
            <a:r>
              <a:rPr lang="zh-TW" altLang="en-US" sz="4000" b="1" dirty="0">
                <a:solidFill>
                  <a:srgbClr val="FF0000"/>
                </a:solidFill>
                <a:latin typeface="Microsoft JhengHei UI" pitchFamily="34" charset="-120"/>
                <a:ea typeface="Microsoft JhengHei UI" pitchFamily="34" charset="-120"/>
              </a:rPr>
              <a:t>非</a:t>
            </a:r>
            <a:r>
              <a:rPr lang="en-US" altLang="zh-TW" sz="4000" b="1" dirty="0" smtClean="0">
                <a:solidFill>
                  <a:srgbClr val="FF0000"/>
                </a:solidFill>
                <a:latin typeface="Microsoft JhengHei UI" pitchFamily="34" charset="-120"/>
                <a:ea typeface="Microsoft JhengHei UI" pitchFamily="34" charset="-120"/>
              </a:rPr>
              <a:t>X</a:t>
            </a:r>
            <a:endParaRPr lang="en-US" altLang="zh-TW" sz="1400" b="1" dirty="0" smtClean="0">
              <a:solidFill>
                <a:schemeClr val="tx1"/>
              </a:solidFill>
              <a:latin typeface="Microsoft JhengHei UI" pitchFamily="34" charset="-120"/>
              <a:ea typeface="Microsoft JhengHei UI" pitchFamily="34" charset="-120"/>
            </a:endParaRPr>
          </a:p>
          <a:p>
            <a:pPr marL="72000"/>
            <a:r>
              <a:rPr lang="zh-TW" altLang="en-US" sz="2800" dirty="0">
                <a:solidFill>
                  <a:schemeClr val="tx1"/>
                </a:solidFill>
                <a:latin typeface="Microsoft JhengHei UI" pitchFamily="34" charset="-120"/>
                <a:ea typeface="Microsoft JhengHei UI" pitchFamily="34" charset="-120"/>
              </a:rPr>
              <a:t>透過口述影像服務和觀影輔助設施，視障人士一樣可以享受電影帶來的樂趣！</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34" y="3308679"/>
            <a:ext cx="3602743" cy="3602743"/>
          </a:xfrm>
          <a:prstGeom prst="rect">
            <a:avLst/>
          </a:prstGeom>
        </p:spPr>
      </p:pic>
    </p:spTree>
    <p:extLst>
      <p:ext uri="{BB962C8B-B14F-4D97-AF65-F5344CB8AC3E}">
        <p14:creationId xmlns:p14="http://schemas.microsoft.com/office/powerpoint/2010/main" val="3655517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000" b="1" dirty="0">
                <a:solidFill>
                  <a:schemeClr val="tx1"/>
                </a:solidFill>
                <a:latin typeface="Microsoft JhengHei UI" pitchFamily="34" charset="-120"/>
                <a:ea typeface="Microsoft JhengHei UI" pitchFamily="34" charset="-120"/>
              </a:rPr>
              <a:t>問題</a:t>
            </a:r>
            <a:r>
              <a:rPr lang="en-US" altLang="zh-TW" sz="6000" b="1" dirty="0">
                <a:solidFill>
                  <a:schemeClr val="tx1"/>
                </a:solidFill>
                <a:latin typeface="Microsoft JhengHei UI" pitchFamily="34" charset="-120"/>
                <a:ea typeface="Microsoft JhengHei UI" pitchFamily="34" charset="-120"/>
              </a:rPr>
              <a:t> </a:t>
            </a:r>
            <a:r>
              <a:rPr lang="en-US" altLang="zh-TW" sz="6000" b="1" dirty="0" smtClean="0">
                <a:solidFill>
                  <a:schemeClr val="tx1"/>
                </a:solidFill>
                <a:latin typeface="Microsoft JhengHei UI" pitchFamily="34" charset="-120"/>
                <a:ea typeface="Microsoft JhengHei UI" pitchFamily="34" charset="-120"/>
              </a:rPr>
              <a:t>5 </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TW" sz="6000" b="1" dirty="0">
                <a:solidFill>
                  <a:schemeClr val="tx1"/>
                </a:solidFill>
                <a:latin typeface="Microsoft JhengHei UI" pitchFamily="34" charset="-120"/>
                <a:ea typeface="Microsoft JhengHei UI" pitchFamily="34" charset="-120"/>
              </a:rPr>
              <a:t>聽障人士同樣可以享受音樂？</a:t>
            </a:r>
            <a:endParaRPr lang="zh-TW" altLang="en-US" sz="60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24853312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355" y="3657596"/>
            <a:ext cx="3602743" cy="3605791"/>
          </a:xfrm>
          <a:prstGeom prst="rect">
            <a:avLst/>
          </a:prstGeom>
        </p:spPr>
      </p:pic>
      <p:sp>
        <p:nvSpPr>
          <p:cNvPr id="9" name="矩形圖說文字 8"/>
          <p:cNvSpPr/>
          <p:nvPr/>
        </p:nvSpPr>
        <p:spPr>
          <a:xfrm>
            <a:off x="3352800" y="625637"/>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Microsoft JhengHei UI" pitchFamily="34" charset="-120"/>
                <a:ea typeface="Microsoft JhengHei UI" pitchFamily="34" charset="-120"/>
              </a:rPr>
              <a:t>答案</a:t>
            </a:r>
            <a:r>
              <a:rPr lang="en-US" altLang="zh-TW" sz="4000" b="1" dirty="0" smtClean="0">
                <a:solidFill>
                  <a:schemeClr val="tx1"/>
                </a:solidFill>
                <a:latin typeface="Microsoft JhengHei UI" pitchFamily="34" charset="-120"/>
                <a:ea typeface="Microsoft JhengHei UI" pitchFamily="34" charset="-120"/>
              </a:rPr>
              <a:t>︰</a:t>
            </a:r>
            <a:r>
              <a:rPr lang="zh-TW" altLang="en-US" sz="4000" b="1" dirty="0" smtClean="0">
                <a:solidFill>
                  <a:srgbClr val="00B050"/>
                </a:solidFill>
                <a:latin typeface="Microsoft JhengHei UI" pitchFamily="34" charset="-120"/>
                <a:ea typeface="Microsoft JhengHei UI" pitchFamily="34" charset="-120"/>
              </a:rPr>
              <a:t>是</a:t>
            </a:r>
            <a:r>
              <a:rPr lang="en-US" altLang="zh-TW" sz="4000" b="1" dirty="0" smtClean="0">
                <a:solidFill>
                  <a:srgbClr val="00B050"/>
                </a:solidFill>
                <a:latin typeface="Microsoft JhengHei UI" pitchFamily="34" charset="-120"/>
                <a:ea typeface="Microsoft JhengHei UI" pitchFamily="34" charset="-120"/>
                <a:sym typeface="Wingdings"/>
              </a:rPr>
              <a:t></a:t>
            </a:r>
            <a:endParaRPr lang="en-US" altLang="zh-TW" sz="1400" b="1" dirty="0" smtClean="0">
              <a:solidFill>
                <a:srgbClr val="00B050"/>
              </a:solidFill>
              <a:latin typeface="Microsoft JhengHei UI" pitchFamily="34" charset="-120"/>
              <a:ea typeface="Microsoft JhengHei UI" pitchFamily="34" charset="-120"/>
            </a:endParaRPr>
          </a:p>
          <a:p>
            <a:pPr marL="72000"/>
            <a:r>
              <a:rPr lang="zh-TW" altLang="zh-TW" sz="2800" dirty="0">
                <a:solidFill>
                  <a:schemeClr val="tx1"/>
                </a:solidFill>
                <a:latin typeface="Microsoft JhengHei UI" pitchFamily="34" charset="-120"/>
                <a:ea typeface="Microsoft JhengHei UI" pitchFamily="34" charset="-120"/>
              </a:rPr>
              <a:t>即使有聽力損失，聽障人士仍然可以透過助聽器或其他方式，如手語翻譯、拍子震動、文字、燈光和圖像等去感受和享受音樂。</a:t>
            </a:r>
          </a:p>
        </p:txBody>
      </p:sp>
    </p:spTree>
    <p:extLst>
      <p:ext uri="{BB962C8B-B14F-4D97-AF65-F5344CB8AC3E}">
        <p14:creationId xmlns:p14="http://schemas.microsoft.com/office/powerpoint/2010/main" val="3113920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600" b="1" dirty="0">
                <a:solidFill>
                  <a:schemeClr val="tx1"/>
                </a:solidFill>
                <a:latin typeface="Microsoft JhengHei UI" pitchFamily="34" charset="-120"/>
                <a:ea typeface="Microsoft JhengHei UI" pitchFamily="34" charset="-120"/>
              </a:rPr>
              <a:t>問題</a:t>
            </a:r>
            <a:r>
              <a:rPr lang="en-US" altLang="zh-TW" sz="6600" b="1" dirty="0">
                <a:solidFill>
                  <a:schemeClr val="tx1"/>
                </a:solidFill>
                <a:latin typeface="Microsoft JhengHei UI" pitchFamily="34" charset="-120"/>
                <a:ea typeface="Microsoft JhengHei UI" pitchFamily="34" charset="-120"/>
              </a:rPr>
              <a:t> </a:t>
            </a:r>
            <a:r>
              <a:rPr lang="en-US" altLang="zh-TW" sz="6600" b="1" dirty="0" smtClean="0">
                <a:solidFill>
                  <a:schemeClr val="tx1"/>
                </a:solidFill>
                <a:latin typeface="Microsoft JhengHei UI" pitchFamily="34" charset="-120"/>
                <a:ea typeface="Microsoft JhengHei UI" pitchFamily="34" charset="-120"/>
              </a:rPr>
              <a:t>6 </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TW" sz="6000" b="1" dirty="0">
                <a:solidFill>
                  <a:schemeClr val="tx1"/>
                </a:solidFill>
                <a:latin typeface="Microsoft JhengHei UI" pitchFamily="34" charset="-120"/>
                <a:ea typeface="Microsoft JhengHei UI" pitchFamily="34" charset="-120"/>
              </a:rPr>
              <a:t>如果可以選擇，肢體殘疾人士必然會選用電動輪椅代步。</a:t>
            </a:r>
            <a:endParaRPr lang="zh-TW" altLang="en-US" sz="60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45500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2077452" y="225222"/>
            <a:ext cx="9689432" cy="4106145"/>
          </a:xfrm>
          <a:prstGeom prst="wedgeRectCallout">
            <a:avLst>
              <a:gd name="adj1" fmla="val -40678"/>
              <a:gd name="adj2" fmla="val 79331"/>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b="1" dirty="0" smtClean="0">
              <a:solidFill>
                <a:schemeClr val="tx1"/>
              </a:solidFill>
              <a:latin typeface="Microsoft JhengHei UI" pitchFamily="34" charset="-120"/>
              <a:ea typeface="Microsoft JhengHei UI" pitchFamily="34" charset="-120"/>
            </a:endParaRPr>
          </a:p>
          <a:p>
            <a:pPr algn="ctr"/>
            <a:r>
              <a:rPr lang="zh-TW" altLang="en-US" sz="4000" b="1" dirty="0" smtClean="0">
                <a:solidFill>
                  <a:schemeClr val="tx1"/>
                </a:solidFill>
                <a:latin typeface="Microsoft JhengHei UI" pitchFamily="34" charset="-120"/>
                <a:ea typeface="Microsoft JhengHei UI" pitchFamily="34" charset="-120"/>
              </a:rPr>
              <a:t>答案</a:t>
            </a:r>
            <a:r>
              <a:rPr lang="en-US" altLang="zh-TW" sz="4000" b="1" dirty="0" smtClean="0">
                <a:solidFill>
                  <a:schemeClr val="tx1"/>
                </a:solidFill>
                <a:latin typeface="Microsoft JhengHei UI" pitchFamily="34" charset="-120"/>
                <a:ea typeface="Microsoft JhengHei UI" pitchFamily="34" charset="-120"/>
              </a:rPr>
              <a:t>︰</a:t>
            </a:r>
            <a:r>
              <a:rPr lang="zh-TW" altLang="en-US" sz="4000" b="1" dirty="0" smtClean="0">
                <a:solidFill>
                  <a:srgbClr val="FF0000"/>
                </a:solidFill>
                <a:latin typeface="Microsoft JhengHei UI" pitchFamily="34" charset="-120"/>
                <a:ea typeface="Microsoft JhengHei UI" pitchFamily="34" charset="-120"/>
              </a:rPr>
              <a:t>非 </a:t>
            </a:r>
            <a:r>
              <a:rPr lang="en-US" altLang="zh-TW" sz="4000" b="1" dirty="0" smtClean="0">
                <a:solidFill>
                  <a:srgbClr val="FF0000"/>
                </a:solidFill>
                <a:latin typeface="Microsoft JhengHei UI" pitchFamily="34" charset="-120"/>
                <a:ea typeface="Microsoft JhengHei UI" pitchFamily="34" charset="-120"/>
              </a:rPr>
              <a:t>X</a:t>
            </a:r>
            <a:endParaRPr lang="en-US" altLang="zh-TW" sz="4000" b="1" dirty="0" smtClean="0">
              <a:solidFill>
                <a:srgbClr val="FF0000"/>
              </a:solidFill>
              <a:latin typeface="Microsoft JhengHei UI" pitchFamily="34" charset="-120"/>
              <a:ea typeface="Microsoft JhengHei UI" pitchFamily="34" charset="-120"/>
              <a:sym typeface="Wingdings"/>
            </a:endParaRPr>
          </a:p>
          <a:p>
            <a:pPr marL="72000"/>
            <a:r>
              <a:rPr lang="zh-TW" altLang="zh-TW" sz="2800" dirty="0" smtClean="0">
                <a:solidFill>
                  <a:schemeClr val="tx1"/>
                </a:solidFill>
                <a:latin typeface="Microsoft JhengHei UI" pitchFamily="34" charset="-120"/>
                <a:ea typeface="Microsoft JhengHei UI" pitchFamily="34" charset="-120"/>
              </a:rPr>
              <a:t>殘疾</a:t>
            </a:r>
            <a:r>
              <a:rPr lang="zh-TW" altLang="zh-TW" sz="2800" dirty="0">
                <a:solidFill>
                  <a:schemeClr val="tx1"/>
                </a:solidFill>
                <a:latin typeface="Microsoft JhengHei UI" pitchFamily="34" charset="-120"/>
                <a:ea typeface="Microsoft JhengHei UI" pitchFamily="34" charset="-120"/>
              </a:rPr>
              <a:t>人士經過醫生及治療師診斷及評估後，會根據其身體機能及活動情況建議輔助工具類型。適量的步行或使用手動輪椅，有助保持身體活動能力，減慢功能退化等情況</a:t>
            </a:r>
            <a:r>
              <a:rPr lang="zh-TW" altLang="zh-TW" sz="2800" dirty="0" smtClean="0">
                <a:solidFill>
                  <a:schemeClr val="tx1"/>
                </a:solidFill>
                <a:latin typeface="Microsoft JhengHei UI" pitchFamily="34" charset="-120"/>
                <a:ea typeface="Microsoft JhengHei UI" pitchFamily="34" charset="-120"/>
              </a:rPr>
              <a:t>。</a:t>
            </a:r>
            <a:endParaRPr lang="zh-TW" altLang="zh-TW" sz="2800" dirty="0">
              <a:solidFill>
                <a:schemeClr val="tx1"/>
              </a:solidFill>
              <a:latin typeface="Microsoft JhengHei UI" pitchFamily="34" charset="-120"/>
              <a:ea typeface="Microsoft JhengHei UI" pitchFamily="34" charset="-120"/>
            </a:endParaRPr>
          </a:p>
          <a:p>
            <a:pPr marL="72000"/>
            <a:r>
              <a:rPr lang="zh-TW" altLang="zh-TW" sz="2800" dirty="0">
                <a:solidFill>
                  <a:schemeClr val="tx1"/>
                </a:solidFill>
                <a:latin typeface="Microsoft JhengHei UI" pitchFamily="34" charset="-120"/>
                <a:ea typeface="Microsoft JhengHei UI" pitchFamily="34" charset="-120"/>
              </a:rPr>
              <a:t>同時，電動輪椅相對沒有手動輪椅</a:t>
            </a:r>
            <a:r>
              <a:rPr lang="zh-TW" altLang="zh-TW" sz="2800" dirty="0" smtClean="0">
                <a:solidFill>
                  <a:schemeClr val="tx1"/>
                </a:solidFill>
                <a:latin typeface="Microsoft JhengHei UI" pitchFamily="34" charset="-120"/>
                <a:ea typeface="Microsoft JhengHei UI" pitchFamily="34" charset="-120"/>
              </a:rPr>
              <a:t>靈活方便</a:t>
            </a:r>
            <a:r>
              <a:rPr lang="zh-TW" altLang="zh-TW" sz="2800" dirty="0">
                <a:solidFill>
                  <a:schemeClr val="tx1"/>
                </a:solidFill>
                <a:latin typeface="Microsoft JhengHei UI" pitchFamily="34" charset="-120"/>
                <a:ea typeface="Microsoft JhengHei UI" pitchFamily="34" charset="-120"/>
              </a:rPr>
              <a:t>，也要</a:t>
            </a:r>
            <a:r>
              <a:rPr lang="zh-TW" altLang="zh-TW" sz="2800" dirty="0" smtClean="0">
                <a:solidFill>
                  <a:schemeClr val="tx1"/>
                </a:solidFill>
                <a:latin typeface="Microsoft JhengHei UI" pitchFamily="34" charset="-120"/>
                <a:ea typeface="Microsoft JhengHei UI" pitchFamily="34" charset="-120"/>
              </a:rPr>
              <a:t>經常</a:t>
            </a:r>
            <a:r>
              <a:rPr lang="zh-TW" altLang="en-US" sz="2800" dirty="0" smtClean="0">
                <a:solidFill>
                  <a:schemeClr val="tx1"/>
                </a:solidFill>
                <a:latin typeface="Microsoft JhengHei UI" pitchFamily="34" charset="-120"/>
                <a:ea typeface="Microsoft JhengHei UI" pitchFamily="34" charset="-120"/>
              </a:rPr>
              <a:t>留意</a:t>
            </a:r>
            <a:r>
              <a:rPr lang="zh-TW" altLang="zh-TW" sz="2800" dirty="0" smtClean="0">
                <a:solidFill>
                  <a:schemeClr val="tx1"/>
                </a:solidFill>
                <a:latin typeface="Microsoft JhengHei UI" pitchFamily="34" charset="-120"/>
                <a:ea typeface="Microsoft JhengHei UI" pitchFamily="34" charset="-120"/>
              </a:rPr>
              <a:t>電量</a:t>
            </a:r>
            <a:r>
              <a:rPr lang="zh-TW" altLang="zh-TW" sz="2800" dirty="0">
                <a:solidFill>
                  <a:schemeClr val="tx1"/>
                </a:solidFill>
                <a:latin typeface="Microsoft JhengHei UI" pitchFamily="34" charset="-120"/>
                <a:ea typeface="Microsoft JhengHei UI" pitchFamily="34" charset="-120"/>
              </a:rPr>
              <a:t>的情況。因此，有些肢體殘疾人士會因應自身的情況，選擇使用手推輪椅或其他輔助工具。</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498" y="3308679"/>
            <a:ext cx="3602743" cy="3602743"/>
          </a:xfrm>
          <a:prstGeom prst="rect">
            <a:avLst/>
          </a:prstGeom>
        </p:spPr>
      </p:pic>
    </p:spTree>
    <p:extLst>
      <p:ext uri="{BB962C8B-B14F-4D97-AF65-F5344CB8AC3E}">
        <p14:creationId xmlns:p14="http://schemas.microsoft.com/office/powerpoint/2010/main" val="14606353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000" b="1" dirty="0">
                <a:solidFill>
                  <a:schemeClr val="tx1"/>
                </a:solidFill>
                <a:latin typeface="Microsoft JhengHei UI" pitchFamily="34" charset="-120"/>
                <a:ea typeface="Microsoft JhengHei UI" pitchFamily="34" charset="-120"/>
              </a:rPr>
              <a:t>問題</a:t>
            </a:r>
            <a:r>
              <a:rPr lang="en-US" altLang="zh-TW" sz="6000" b="1" dirty="0">
                <a:solidFill>
                  <a:schemeClr val="tx1"/>
                </a:solidFill>
                <a:latin typeface="Microsoft JhengHei UI" pitchFamily="34" charset="-120"/>
                <a:ea typeface="Microsoft JhengHei UI" pitchFamily="34" charset="-120"/>
              </a:rPr>
              <a:t> </a:t>
            </a:r>
            <a:r>
              <a:rPr lang="en-US" altLang="zh-TW" sz="6000" b="1" dirty="0" smtClean="0">
                <a:solidFill>
                  <a:schemeClr val="tx1"/>
                </a:solidFill>
                <a:latin typeface="Microsoft JhengHei UI" pitchFamily="34" charset="-120"/>
                <a:ea typeface="Microsoft JhengHei UI" pitchFamily="34" charset="-120"/>
              </a:rPr>
              <a:t>7</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TW" sz="6000" b="1" dirty="0">
                <a:solidFill>
                  <a:schemeClr val="tx1"/>
                </a:solidFill>
                <a:latin typeface="Microsoft JhengHei UI" pitchFamily="34" charset="-120"/>
                <a:ea typeface="Microsoft JhengHei UI" pitchFamily="34" charset="-120"/>
              </a:rPr>
              <a:t>視障人士可以使用智能手機？</a:t>
            </a:r>
            <a:endParaRPr lang="zh-TW" altLang="en-US" sz="60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3833404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8" y="3657596"/>
            <a:ext cx="3602743" cy="3605791"/>
          </a:xfrm>
          <a:prstGeom prst="rect">
            <a:avLst/>
          </a:prstGeom>
        </p:spPr>
      </p:pic>
      <p:sp>
        <p:nvSpPr>
          <p:cNvPr id="9" name="矩形圖說文字 8"/>
          <p:cNvSpPr/>
          <p:nvPr/>
        </p:nvSpPr>
        <p:spPr>
          <a:xfrm>
            <a:off x="3352800" y="625637"/>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Microsoft JhengHei UI" pitchFamily="34" charset="-120"/>
                <a:ea typeface="Microsoft JhengHei UI" pitchFamily="34" charset="-120"/>
              </a:rPr>
              <a:t>答案</a:t>
            </a:r>
            <a:r>
              <a:rPr lang="en-US" altLang="zh-TW" sz="4000" b="1" dirty="0" smtClean="0">
                <a:solidFill>
                  <a:schemeClr val="tx1"/>
                </a:solidFill>
                <a:latin typeface="Microsoft JhengHei UI" pitchFamily="34" charset="-120"/>
                <a:ea typeface="Microsoft JhengHei UI" pitchFamily="34" charset="-120"/>
              </a:rPr>
              <a:t>︰</a:t>
            </a:r>
            <a:r>
              <a:rPr lang="zh-TW" altLang="en-US" sz="4000" b="1" dirty="0" smtClean="0">
                <a:solidFill>
                  <a:srgbClr val="00B050"/>
                </a:solidFill>
                <a:latin typeface="Microsoft JhengHei UI" pitchFamily="34" charset="-120"/>
                <a:ea typeface="Microsoft JhengHei UI" pitchFamily="34" charset="-120"/>
              </a:rPr>
              <a:t>是</a:t>
            </a:r>
            <a:r>
              <a:rPr lang="en-US" altLang="zh-TW" sz="4000" b="1" dirty="0" smtClean="0">
                <a:solidFill>
                  <a:srgbClr val="00B050"/>
                </a:solidFill>
                <a:latin typeface="Microsoft JhengHei UI" pitchFamily="34" charset="-120"/>
                <a:ea typeface="Microsoft JhengHei UI" pitchFamily="34" charset="-120"/>
                <a:sym typeface="Wingdings"/>
              </a:rPr>
              <a:t></a:t>
            </a:r>
            <a:endParaRPr lang="en-US" altLang="zh-TW" sz="1400" b="1" dirty="0" smtClean="0">
              <a:solidFill>
                <a:srgbClr val="00B050"/>
              </a:solidFill>
              <a:latin typeface="Microsoft JhengHei UI" pitchFamily="34" charset="-120"/>
              <a:ea typeface="Microsoft JhengHei UI" pitchFamily="34" charset="-120"/>
            </a:endParaRPr>
          </a:p>
          <a:p>
            <a:pPr marL="72000"/>
            <a:r>
              <a:rPr lang="zh-TW" altLang="zh-TW" sz="2800" dirty="0">
                <a:solidFill>
                  <a:schemeClr val="tx1"/>
                </a:solidFill>
                <a:latin typeface="Microsoft JhengHei UI" pitchFamily="34" charset="-120"/>
                <a:ea typeface="Microsoft JhengHei UI" pitchFamily="34" charset="-120"/>
              </a:rPr>
              <a:t>現時的智能電話系統，大部份有專為不同殘疾人士而設的輔助使用功能，例如聲控及讀屏功能，除文字及介面圖示外、連</a:t>
            </a:r>
            <a:r>
              <a:rPr lang="en-US" altLang="zh-TW" sz="2800" dirty="0" err="1">
                <a:solidFill>
                  <a:schemeClr val="tx1"/>
                </a:solidFill>
                <a:latin typeface="Microsoft JhengHei UI" pitchFamily="34" charset="-120"/>
                <a:ea typeface="Microsoft JhengHei UI" pitchFamily="34" charset="-120"/>
              </a:rPr>
              <a:t>emoji</a:t>
            </a:r>
            <a:r>
              <a:rPr lang="zh-TW" altLang="zh-TW" sz="2800" dirty="0">
                <a:solidFill>
                  <a:schemeClr val="tx1"/>
                </a:solidFill>
                <a:latin typeface="Microsoft JhengHei UI" pitchFamily="34" charset="-120"/>
                <a:ea typeface="Microsoft JhengHei UI" pitchFamily="34" charset="-120"/>
              </a:rPr>
              <a:t>都能讀出來，方便視障人士使用。</a:t>
            </a:r>
          </a:p>
        </p:txBody>
      </p:sp>
    </p:spTree>
    <p:extLst>
      <p:ext uri="{BB962C8B-B14F-4D97-AF65-F5344CB8AC3E}">
        <p14:creationId xmlns:p14="http://schemas.microsoft.com/office/powerpoint/2010/main" val="2127499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000" b="1" dirty="0">
                <a:solidFill>
                  <a:schemeClr val="tx1"/>
                </a:solidFill>
                <a:latin typeface="Microsoft JhengHei UI" pitchFamily="34" charset="-120"/>
                <a:ea typeface="Microsoft JhengHei UI" pitchFamily="34" charset="-120"/>
              </a:rPr>
              <a:t>問題</a:t>
            </a:r>
            <a:r>
              <a:rPr lang="en-US" altLang="zh-TW" sz="6000" b="1" dirty="0">
                <a:solidFill>
                  <a:schemeClr val="tx1"/>
                </a:solidFill>
                <a:latin typeface="Microsoft JhengHei UI" pitchFamily="34" charset="-120"/>
                <a:ea typeface="Microsoft JhengHei UI" pitchFamily="34" charset="-120"/>
              </a:rPr>
              <a:t> </a:t>
            </a:r>
            <a:r>
              <a:rPr lang="en-US" altLang="zh-TW" sz="6000" b="1" dirty="0" smtClean="0">
                <a:solidFill>
                  <a:schemeClr val="tx1"/>
                </a:solidFill>
                <a:latin typeface="Microsoft JhengHei UI" pitchFamily="34" charset="-120"/>
                <a:ea typeface="Microsoft JhengHei UI" pitchFamily="34" charset="-120"/>
              </a:rPr>
              <a:t>8</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TW" sz="6000" b="1" dirty="0">
                <a:solidFill>
                  <a:schemeClr val="tx1"/>
                </a:solidFill>
                <a:latin typeface="Microsoft JhengHei UI" pitchFamily="34" charset="-120"/>
                <a:ea typeface="Microsoft JhengHei UI" pitchFamily="34" charset="-120"/>
              </a:rPr>
              <a:t>坊間有「聾啞人士」的說法，「聾」和「啞」是否有必然的關係。</a:t>
            </a:r>
            <a:endParaRPr lang="zh-TW" altLang="en-US" sz="60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045016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2" name="標題 1"/>
          <p:cNvSpPr>
            <a:spLocks noGrp="1"/>
          </p:cNvSpPr>
          <p:nvPr>
            <p:ph type="title"/>
          </p:nvPr>
        </p:nvSpPr>
        <p:spPr>
          <a:xfrm>
            <a:off x="0" y="636049"/>
            <a:ext cx="12192000" cy="1227438"/>
          </a:xfrm>
        </p:spPr>
        <p:txBody>
          <a:bodyPr>
            <a:noAutofit/>
          </a:bodyPr>
          <a:lstStyle/>
          <a:p>
            <a:r>
              <a:rPr lang="zh-TW" altLang="en-US" sz="6000" b="1" dirty="0" smtClean="0">
                <a:solidFill>
                  <a:srgbClr val="00B050"/>
                </a:solidFill>
                <a:latin typeface="Microsoft JhengHei UI" pitchFamily="34" charset="-120"/>
                <a:ea typeface="Microsoft JhengHei UI" pitchFamily="34" charset="-120"/>
              </a:rPr>
              <a:t>上節回顧</a:t>
            </a:r>
            <a:endParaRPr lang="zh-HK" altLang="en-US"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0" y="1863488"/>
            <a:ext cx="10563726" cy="4007924"/>
          </a:xfrm>
        </p:spPr>
        <p:txBody>
          <a:bodyPr>
            <a:normAutofit/>
          </a:bodyPr>
          <a:lstStyle/>
          <a:p>
            <a:pPr marL="2141538" indent="-433388" algn="just">
              <a:lnSpc>
                <a:spcPct val="110000"/>
              </a:lnSpc>
              <a:spcBef>
                <a:spcPts val="400"/>
              </a:spcBef>
              <a:buClr>
                <a:srgbClr val="0070C0"/>
              </a:buClr>
              <a:buNone/>
            </a:pPr>
            <a:r>
              <a:rPr lang="zh-TW" altLang="en-US" sz="3000" b="1" dirty="0" smtClean="0">
                <a:solidFill>
                  <a:srgbClr val="0070C0"/>
                </a:solidFill>
                <a:latin typeface="Microsoft JhengHei UI" pitchFamily="34" charset="-120"/>
                <a:ea typeface="Microsoft JhengHei UI" pitchFamily="34" charset="-120"/>
              </a:rPr>
              <a:t>在上節課堂中，我們學習到：</a:t>
            </a:r>
            <a:endParaRPr lang="en-US" altLang="zh-TW" sz="3000" b="1" dirty="0" smtClean="0">
              <a:solidFill>
                <a:srgbClr val="0070C0"/>
              </a:solidFill>
              <a:latin typeface="Microsoft JhengHei UI" pitchFamily="34" charset="-120"/>
              <a:ea typeface="Microsoft JhengHei UI" pitchFamily="34" charset="-120"/>
            </a:endParaRPr>
          </a:p>
          <a:p>
            <a:pPr marL="2141538" lvl="2" indent="-433388">
              <a:lnSpc>
                <a:spcPct val="110000"/>
              </a:lnSpc>
              <a:spcBef>
                <a:spcPts val="400"/>
              </a:spcBef>
              <a:buClr>
                <a:srgbClr val="0070C0"/>
              </a:buClr>
              <a:buFont typeface="Wingdings" pitchFamily="2" charset="2"/>
              <a:buChar char="Ø"/>
            </a:pPr>
            <a:r>
              <a:rPr lang="zh-TW" altLang="en-US" sz="3000" b="1" dirty="0">
                <a:solidFill>
                  <a:srgbClr val="0070C0"/>
                </a:solidFill>
                <a:latin typeface="Microsoft JhengHei UI" pitchFamily="34" charset="-120"/>
                <a:ea typeface="Microsoft JhengHei UI" pitchFamily="34" charset="-120"/>
              </a:rPr>
              <a:t>不同輔助工具和無障礙設施的用途和</a:t>
            </a:r>
            <a:r>
              <a:rPr lang="zh-TW" altLang="en-US" sz="3000" b="1" dirty="0" smtClean="0">
                <a:solidFill>
                  <a:srgbClr val="0070C0"/>
                </a:solidFill>
                <a:latin typeface="Microsoft JhengHei UI" pitchFamily="34" charset="-120"/>
                <a:ea typeface="Microsoft JhengHei UI" pitchFamily="34" charset="-120"/>
              </a:rPr>
              <a:t>重要性。</a:t>
            </a:r>
            <a:endParaRPr lang="en-US" altLang="zh-TW" sz="3000" b="1" dirty="0" smtClean="0">
              <a:solidFill>
                <a:srgbClr val="0070C0"/>
              </a:solidFill>
              <a:latin typeface="Microsoft JhengHei UI" pitchFamily="34" charset="-120"/>
              <a:ea typeface="Microsoft JhengHei UI" pitchFamily="34" charset="-120"/>
            </a:endParaRPr>
          </a:p>
          <a:p>
            <a:pPr marL="2141538" lvl="2" indent="-433388">
              <a:lnSpc>
                <a:spcPct val="110000"/>
              </a:lnSpc>
              <a:spcBef>
                <a:spcPts val="400"/>
              </a:spcBef>
              <a:buClr>
                <a:srgbClr val="0070C0"/>
              </a:buClr>
              <a:buFont typeface="Wingdings" pitchFamily="2" charset="2"/>
              <a:buChar char="Ø"/>
            </a:pPr>
            <a:r>
              <a:rPr lang="zh-TW" altLang="en-US" sz="3000" b="1" dirty="0" smtClean="0">
                <a:solidFill>
                  <a:srgbClr val="0070C0"/>
                </a:solidFill>
                <a:latin typeface="Microsoft JhengHei UI" pitchFamily="34" charset="-120"/>
                <a:ea typeface="Microsoft JhengHei UI" pitchFamily="34" charset="-120"/>
              </a:rPr>
              <a:t>無</a:t>
            </a:r>
            <a:r>
              <a:rPr lang="zh-TW" altLang="en-US" sz="3000" b="1" dirty="0">
                <a:solidFill>
                  <a:srgbClr val="0070C0"/>
                </a:solidFill>
                <a:latin typeface="Microsoft JhengHei UI" pitchFamily="34" charset="-120"/>
                <a:ea typeface="Microsoft JhengHei UI" pitchFamily="34" charset="-120"/>
              </a:rPr>
              <a:t>障礙設施不僅是為殘疾人士所設計的</a:t>
            </a:r>
            <a:r>
              <a:rPr lang="zh-TW" altLang="en-US" sz="3000" b="1" dirty="0" smtClean="0">
                <a:solidFill>
                  <a:srgbClr val="0070C0"/>
                </a:solidFill>
                <a:latin typeface="Microsoft JhengHei UI" pitchFamily="34" charset="-120"/>
                <a:ea typeface="Microsoft JhengHei UI" pitchFamily="34" charset="-120"/>
              </a:rPr>
              <a:t>，同時</a:t>
            </a:r>
            <a:r>
              <a:rPr lang="zh-TW" altLang="en-US" sz="3000" b="1" dirty="0">
                <a:solidFill>
                  <a:srgbClr val="0070C0"/>
                </a:solidFill>
                <a:latin typeface="Microsoft JhengHei UI" pitchFamily="34" charset="-120"/>
                <a:ea typeface="Microsoft JhengHei UI" pitchFamily="34" charset="-120"/>
              </a:rPr>
              <a:t>也為所有人提供了便利</a:t>
            </a:r>
            <a:r>
              <a:rPr lang="zh-TW" altLang="en-US" sz="3000" b="1" dirty="0" smtClean="0">
                <a:solidFill>
                  <a:srgbClr val="0070C0"/>
                </a:solidFill>
                <a:latin typeface="Microsoft JhengHei UI" pitchFamily="34" charset="-120"/>
                <a:ea typeface="Microsoft JhengHei UI" pitchFamily="34" charset="-120"/>
              </a:rPr>
              <a:t>。</a:t>
            </a:r>
            <a:endParaRPr lang="en-US" altLang="zh-TW" sz="3000" b="1" dirty="0" smtClean="0">
              <a:solidFill>
                <a:srgbClr val="0070C0"/>
              </a:solidFill>
              <a:latin typeface="Microsoft JhengHei UI" pitchFamily="34" charset="-120"/>
              <a:ea typeface="Microsoft JhengHei UI" pitchFamily="34" charset="-120"/>
            </a:endParaRPr>
          </a:p>
          <a:p>
            <a:pPr marL="2141538" lvl="2" indent="-433388">
              <a:lnSpc>
                <a:spcPct val="110000"/>
              </a:lnSpc>
              <a:spcBef>
                <a:spcPts val="400"/>
              </a:spcBef>
              <a:buClr>
                <a:srgbClr val="0070C0"/>
              </a:buClr>
              <a:buFont typeface="Wingdings" pitchFamily="2" charset="2"/>
              <a:buChar char="Ø"/>
            </a:pPr>
            <a:r>
              <a:rPr lang="zh-TW" altLang="en-US" sz="3000" b="1" dirty="0">
                <a:solidFill>
                  <a:srgbClr val="0070C0"/>
                </a:solidFill>
                <a:latin typeface="Microsoft JhengHei UI" pitchFamily="34" charset="-120"/>
                <a:ea typeface="Microsoft JhengHei UI" pitchFamily="34" charset="-120"/>
              </a:rPr>
              <a:t>無論是在學校還是在社區</a:t>
            </a:r>
            <a:r>
              <a:rPr lang="zh-TW" altLang="en-US" sz="3000" b="1" dirty="0" smtClean="0">
                <a:solidFill>
                  <a:srgbClr val="0070C0"/>
                </a:solidFill>
                <a:latin typeface="Microsoft JhengHei UI" pitchFamily="34" charset="-120"/>
                <a:ea typeface="Microsoft JhengHei UI" pitchFamily="34" charset="-120"/>
              </a:rPr>
              <a:t>，我們都能盡</a:t>
            </a:r>
            <a:r>
              <a:rPr lang="zh-TW" altLang="en-US" sz="3000" b="1" dirty="0">
                <a:solidFill>
                  <a:srgbClr val="0070C0"/>
                </a:solidFill>
                <a:latin typeface="Microsoft JhengHei UI" pitchFamily="34" charset="-120"/>
                <a:ea typeface="Microsoft JhengHei UI" pitchFamily="34" charset="-120"/>
              </a:rPr>
              <a:t>自己的一份力量，創建一個更友善、更無障礙的環境。</a:t>
            </a:r>
            <a:endParaRPr lang="zh-TW" altLang="zh-HK" sz="3000" b="1" dirty="0">
              <a:solidFill>
                <a:srgbClr val="0070C0"/>
              </a:solidFill>
              <a:latin typeface="Microsoft JhengHei UI" pitchFamily="34" charset="-120"/>
              <a:ea typeface="Microsoft JhengHei UI" pitchFamily="34" charset="-120"/>
            </a:endParaRPr>
          </a:p>
          <a:p>
            <a:endParaRPr lang="zh-HK" altLang="en-US" sz="30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332519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3352798" y="625636"/>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Microsoft JhengHei UI" pitchFamily="34" charset="-120"/>
                <a:ea typeface="Microsoft JhengHei UI" pitchFamily="34" charset="-120"/>
              </a:rPr>
              <a:t>答案</a:t>
            </a:r>
            <a:r>
              <a:rPr lang="en-US" altLang="zh-TW" sz="4000" b="1" dirty="0" smtClean="0">
                <a:solidFill>
                  <a:schemeClr val="tx1"/>
                </a:solidFill>
                <a:latin typeface="Microsoft JhengHei UI" pitchFamily="34" charset="-120"/>
                <a:ea typeface="Microsoft JhengHei UI" pitchFamily="34" charset="-120"/>
              </a:rPr>
              <a:t>︰</a:t>
            </a:r>
            <a:r>
              <a:rPr lang="zh-TW" altLang="en-US" sz="4000" b="1" dirty="0" smtClean="0">
                <a:solidFill>
                  <a:srgbClr val="FF0000"/>
                </a:solidFill>
                <a:latin typeface="Microsoft JhengHei UI" pitchFamily="34" charset="-120"/>
                <a:ea typeface="Microsoft JhengHei UI" pitchFamily="34" charset="-120"/>
              </a:rPr>
              <a:t>非 </a:t>
            </a:r>
            <a:r>
              <a:rPr lang="en-US" altLang="zh-TW" sz="4000" b="1" dirty="0" smtClean="0">
                <a:solidFill>
                  <a:srgbClr val="FF0000"/>
                </a:solidFill>
                <a:latin typeface="Microsoft JhengHei UI" pitchFamily="34" charset="-120"/>
                <a:ea typeface="Microsoft JhengHei UI" pitchFamily="34" charset="-120"/>
              </a:rPr>
              <a:t>X</a:t>
            </a:r>
            <a:endParaRPr lang="en-US" altLang="zh-TW" sz="2800" dirty="0"/>
          </a:p>
          <a:p>
            <a:pPr marL="72000"/>
            <a:r>
              <a:rPr lang="zh-TW" altLang="zh-TW" sz="2800" dirty="0">
                <a:solidFill>
                  <a:schemeClr val="tx1"/>
                </a:solidFill>
                <a:latin typeface="Microsoft JhengHei UI" pitchFamily="34" charset="-120"/>
                <a:ea typeface="Microsoft JhengHei UI" pitchFamily="34" charset="-120"/>
              </a:rPr>
              <a:t>「聾」是聽覺</a:t>
            </a:r>
            <a:r>
              <a:rPr lang="en-US" altLang="zh-TW" sz="2800" dirty="0">
                <a:solidFill>
                  <a:schemeClr val="tx1"/>
                </a:solidFill>
                <a:latin typeface="Microsoft JhengHei UI" pitchFamily="34" charset="-120"/>
                <a:ea typeface="Microsoft JhengHei UI" pitchFamily="34" charset="-120"/>
              </a:rPr>
              <a:t>/</a:t>
            </a:r>
            <a:r>
              <a:rPr lang="zh-TW" altLang="zh-TW" sz="2800" dirty="0">
                <a:solidFill>
                  <a:schemeClr val="tx1"/>
                </a:solidFill>
                <a:latin typeface="Microsoft JhengHei UI" pitchFamily="34" charset="-120"/>
                <a:ea typeface="Microsoft JhengHei UI" pitchFamily="34" charset="-120"/>
              </a:rPr>
              <a:t>聽力器官受損，而「啞」則是聲帶</a:t>
            </a:r>
            <a:r>
              <a:rPr lang="en-US" altLang="zh-TW" sz="2800" dirty="0">
                <a:solidFill>
                  <a:schemeClr val="tx1"/>
                </a:solidFill>
                <a:latin typeface="Microsoft JhengHei UI" pitchFamily="34" charset="-120"/>
                <a:ea typeface="Microsoft JhengHei UI" pitchFamily="34" charset="-120"/>
              </a:rPr>
              <a:t>/</a:t>
            </a:r>
            <a:r>
              <a:rPr lang="zh-TW" altLang="zh-TW" sz="2800" dirty="0">
                <a:solidFill>
                  <a:schemeClr val="tx1"/>
                </a:solidFill>
                <a:latin typeface="Microsoft JhengHei UI" pitchFamily="34" charset="-120"/>
                <a:ea typeface="Microsoft JhengHei UI" pitchFamily="34" charset="-120"/>
              </a:rPr>
              <a:t>發聲器官受損。其實大部份聽障人士的發聲器官都沒有問題，只是聽力障礙影響他們學習言語，因此會出現咬字不清或發音不準確的情況，但</a:t>
            </a:r>
            <a:r>
              <a:rPr lang="zh-TW" altLang="zh-TW" sz="2800" dirty="0" smtClean="0">
                <a:solidFill>
                  <a:schemeClr val="tx1"/>
                </a:solidFill>
                <a:latin typeface="Microsoft JhengHei UI" pitchFamily="34" charset="-120"/>
                <a:ea typeface="Microsoft JhengHei UI" pitchFamily="34" charset="-120"/>
              </a:rPr>
              <a:t>並</a:t>
            </a:r>
            <a:r>
              <a:rPr lang="zh-TW" altLang="en-US" sz="2800" dirty="0" smtClean="0">
                <a:solidFill>
                  <a:schemeClr val="tx1"/>
                </a:solidFill>
                <a:latin typeface="Microsoft JhengHei UI" pitchFamily="34" charset="-120"/>
                <a:ea typeface="Microsoft JhengHei UI" pitchFamily="34" charset="-120"/>
              </a:rPr>
              <a:t>不</a:t>
            </a:r>
            <a:r>
              <a:rPr lang="zh-TW" altLang="zh-TW" sz="2800" dirty="0" smtClean="0">
                <a:solidFill>
                  <a:schemeClr val="tx1"/>
                </a:solidFill>
                <a:latin typeface="Microsoft JhengHei UI" pitchFamily="34" charset="-120"/>
                <a:ea typeface="Microsoft JhengHei UI" pitchFamily="34" charset="-120"/>
              </a:rPr>
              <a:t>代表</a:t>
            </a:r>
            <a:r>
              <a:rPr lang="zh-TW" altLang="zh-TW" sz="2800" dirty="0">
                <a:solidFill>
                  <a:schemeClr val="tx1"/>
                </a:solidFill>
                <a:latin typeface="Microsoft JhengHei UI" pitchFamily="34" charset="-120"/>
                <a:ea typeface="Microsoft JhengHei UI" pitchFamily="34" charset="-120"/>
              </a:rPr>
              <a:t>他們沒有說話的能力。</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34" y="3308679"/>
            <a:ext cx="3602743" cy="3602743"/>
          </a:xfrm>
          <a:prstGeom prst="rect">
            <a:avLst/>
          </a:prstGeom>
        </p:spPr>
      </p:pic>
    </p:spTree>
    <p:extLst>
      <p:ext uri="{BB962C8B-B14F-4D97-AF65-F5344CB8AC3E}">
        <p14:creationId xmlns:p14="http://schemas.microsoft.com/office/powerpoint/2010/main" val="1261373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000" b="1" dirty="0">
                <a:solidFill>
                  <a:schemeClr val="tx1"/>
                </a:solidFill>
                <a:latin typeface="Microsoft JhengHei UI" pitchFamily="34" charset="-120"/>
                <a:ea typeface="Microsoft JhengHei UI" pitchFamily="34" charset="-120"/>
              </a:rPr>
              <a:t>問題</a:t>
            </a:r>
            <a:r>
              <a:rPr lang="en-US" altLang="zh-TW" sz="6000" b="1" dirty="0">
                <a:solidFill>
                  <a:schemeClr val="tx1"/>
                </a:solidFill>
                <a:latin typeface="Microsoft JhengHei UI" pitchFamily="34" charset="-120"/>
                <a:ea typeface="Microsoft JhengHei UI" pitchFamily="34" charset="-120"/>
              </a:rPr>
              <a:t> </a:t>
            </a:r>
            <a:r>
              <a:rPr lang="en-US" altLang="zh-TW" sz="6000" b="1" dirty="0" smtClean="0">
                <a:solidFill>
                  <a:schemeClr val="tx1"/>
                </a:solidFill>
                <a:latin typeface="Microsoft JhengHei UI" pitchFamily="34" charset="-120"/>
                <a:ea typeface="Microsoft JhengHei UI" pitchFamily="34" charset="-120"/>
              </a:rPr>
              <a:t>9</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TW" sz="6000" b="1" dirty="0">
                <a:solidFill>
                  <a:schemeClr val="tx1"/>
                </a:solidFill>
                <a:latin typeface="Microsoft JhengHei UI" pitchFamily="34" charset="-120"/>
                <a:ea typeface="Microsoft JhengHei UI" pitchFamily="34" charset="-120"/>
              </a:rPr>
              <a:t>輪椅使用者也可以參加馬拉松賽事</a:t>
            </a:r>
            <a:r>
              <a:rPr lang="en-US" altLang="zh-TW" sz="6000" b="1" dirty="0">
                <a:solidFill>
                  <a:schemeClr val="tx1"/>
                </a:solidFill>
                <a:latin typeface="Microsoft JhengHei UI" pitchFamily="34" charset="-120"/>
                <a:ea typeface="Microsoft JhengHei UI" pitchFamily="34" charset="-120"/>
              </a:rPr>
              <a:t>?</a:t>
            </a:r>
            <a:endParaRPr lang="zh-TW" altLang="en-US" sz="60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2884705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355" y="3657599"/>
            <a:ext cx="3602743" cy="3605791"/>
          </a:xfrm>
          <a:prstGeom prst="rect">
            <a:avLst/>
          </a:prstGeom>
        </p:spPr>
      </p:pic>
      <p:sp>
        <p:nvSpPr>
          <p:cNvPr id="9" name="矩形圖說文字 8"/>
          <p:cNvSpPr/>
          <p:nvPr/>
        </p:nvSpPr>
        <p:spPr>
          <a:xfrm>
            <a:off x="3352800" y="433132"/>
            <a:ext cx="8005011" cy="3224468"/>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Microsoft JhengHei UI" pitchFamily="34" charset="-120"/>
                <a:ea typeface="Microsoft JhengHei UI" pitchFamily="34" charset="-120"/>
              </a:rPr>
              <a:t>答案</a:t>
            </a:r>
            <a:r>
              <a:rPr lang="en-US" altLang="zh-TW" sz="4000" b="1" dirty="0" smtClean="0">
                <a:solidFill>
                  <a:schemeClr val="tx1"/>
                </a:solidFill>
                <a:latin typeface="Microsoft JhengHei UI" pitchFamily="34" charset="-120"/>
                <a:ea typeface="Microsoft JhengHei UI" pitchFamily="34" charset="-120"/>
              </a:rPr>
              <a:t>︰</a:t>
            </a:r>
            <a:r>
              <a:rPr lang="zh-TW" altLang="en-US" sz="4000" b="1" dirty="0" smtClean="0">
                <a:solidFill>
                  <a:srgbClr val="00B050"/>
                </a:solidFill>
                <a:latin typeface="Microsoft JhengHei UI" pitchFamily="34" charset="-120"/>
                <a:ea typeface="Microsoft JhengHei UI" pitchFamily="34" charset="-120"/>
              </a:rPr>
              <a:t>是</a:t>
            </a:r>
            <a:r>
              <a:rPr lang="en-US" altLang="zh-TW" sz="4000" b="1" dirty="0" smtClean="0">
                <a:solidFill>
                  <a:srgbClr val="00B050"/>
                </a:solidFill>
                <a:latin typeface="Microsoft JhengHei UI" pitchFamily="34" charset="-120"/>
                <a:ea typeface="Microsoft JhengHei UI" pitchFamily="34" charset="-120"/>
                <a:sym typeface="Wingdings"/>
              </a:rPr>
              <a:t></a:t>
            </a:r>
            <a:endParaRPr lang="en-US" altLang="zh-TW" sz="1400" b="1" dirty="0" smtClean="0">
              <a:solidFill>
                <a:srgbClr val="00B050"/>
              </a:solidFill>
              <a:latin typeface="Microsoft JhengHei UI" pitchFamily="34" charset="-120"/>
              <a:ea typeface="Microsoft JhengHei UI" pitchFamily="34" charset="-120"/>
            </a:endParaRPr>
          </a:p>
          <a:p>
            <a:pPr marL="72000"/>
            <a:r>
              <a:rPr lang="zh-TW" altLang="zh-TW" sz="2800" dirty="0">
                <a:solidFill>
                  <a:schemeClr val="tx1"/>
                </a:solidFill>
                <a:latin typeface="Microsoft JhengHei UI" pitchFamily="34" charset="-120"/>
                <a:ea typeface="Microsoft JhengHei UI" pitchFamily="34" charset="-120"/>
              </a:rPr>
              <a:t>肢體傷殘人士根據自己的身體狀況，也可以參與適合的</a:t>
            </a:r>
            <a:r>
              <a:rPr lang="zh-TW" altLang="zh-TW" sz="2800" dirty="0" smtClean="0">
                <a:solidFill>
                  <a:schemeClr val="tx1"/>
                </a:solidFill>
                <a:latin typeface="Microsoft JhengHei UI" pitchFamily="34" charset="-120"/>
                <a:ea typeface="Microsoft JhengHei UI" pitchFamily="34" charset="-120"/>
              </a:rPr>
              <a:t>運動，</a:t>
            </a:r>
            <a:r>
              <a:rPr lang="zh-TW" altLang="zh-TW" sz="2800" dirty="0">
                <a:solidFill>
                  <a:schemeClr val="tx1"/>
                </a:solidFill>
                <a:latin typeface="Microsoft JhengHei UI" pitchFamily="34" charset="-120"/>
                <a:ea typeface="Microsoft JhengHei UI" pitchFamily="34" charset="-120"/>
              </a:rPr>
              <a:t>輪椅馬拉松便是其中一項運動。此外，有不少運動項目也會因應殘疾人士的不同需要而調整部份規則或進行方式，讓不同殘疾人士也能參與其中。</a:t>
            </a:r>
          </a:p>
        </p:txBody>
      </p:sp>
    </p:spTree>
    <p:extLst>
      <p:ext uri="{BB962C8B-B14F-4D97-AF65-F5344CB8AC3E}">
        <p14:creationId xmlns:p14="http://schemas.microsoft.com/office/powerpoint/2010/main" val="1956092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000" b="1" dirty="0">
                <a:solidFill>
                  <a:schemeClr val="tx1"/>
                </a:solidFill>
                <a:latin typeface="Microsoft JhengHei UI" pitchFamily="34" charset="-120"/>
                <a:ea typeface="Microsoft JhengHei UI" pitchFamily="34" charset="-120"/>
              </a:rPr>
              <a:t>問題</a:t>
            </a:r>
            <a:r>
              <a:rPr lang="en-US" altLang="zh-TW" sz="6000" b="1" dirty="0">
                <a:solidFill>
                  <a:schemeClr val="tx1"/>
                </a:solidFill>
                <a:latin typeface="Microsoft JhengHei UI" pitchFamily="34" charset="-120"/>
                <a:ea typeface="Microsoft JhengHei UI" pitchFamily="34" charset="-120"/>
              </a:rPr>
              <a:t> </a:t>
            </a:r>
            <a:r>
              <a:rPr lang="en-US" altLang="zh-TW" sz="6000" b="1" dirty="0" smtClean="0">
                <a:solidFill>
                  <a:schemeClr val="tx1"/>
                </a:solidFill>
                <a:latin typeface="Microsoft JhengHei UI" pitchFamily="34" charset="-120"/>
                <a:ea typeface="Microsoft JhengHei UI" pitchFamily="34" charset="-120"/>
              </a:rPr>
              <a:t>10</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TW" sz="6000" b="1" dirty="0">
                <a:solidFill>
                  <a:schemeClr val="tx1"/>
                </a:solidFill>
                <a:latin typeface="Microsoft JhengHei UI" pitchFamily="34" charset="-120"/>
                <a:ea typeface="Microsoft JhengHei UI" pitchFamily="34" charset="-120"/>
              </a:rPr>
              <a:t>小學生也可以推動傷健共融嗎</a:t>
            </a:r>
            <a:r>
              <a:rPr lang="en-US" altLang="zh-TW" sz="6000" b="1" dirty="0">
                <a:solidFill>
                  <a:schemeClr val="tx1"/>
                </a:solidFill>
                <a:latin typeface="Microsoft JhengHei UI" pitchFamily="34" charset="-120"/>
                <a:ea typeface="Microsoft JhengHei UI" pitchFamily="34" charset="-120"/>
              </a:rPr>
              <a:t>?</a:t>
            </a:r>
            <a:endParaRPr lang="zh-TW" altLang="en-US" sz="60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50054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3352799" y="625636"/>
            <a:ext cx="8248651"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Microsoft JhengHei UI" pitchFamily="34" charset="-120"/>
                <a:ea typeface="Microsoft JhengHei UI" pitchFamily="34" charset="-120"/>
              </a:rPr>
              <a:t>答案</a:t>
            </a:r>
            <a:r>
              <a:rPr lang="en-US" altLang="zh-TW" sz="4000" b="1" dirty="0" smtClean="0">
                <a:solidFill>
                  <a:schemeClr val="tx1"/>
                </a:solidFill>
                <a:latin typeface="Microsoft JhengHei UI" pitchFamily="34" charset="-120"/>
                <a:ea typeface="Microsoft JhengHei UI" pitchFamily="34" charset="-120"/>
              </a:rPr>
              <a:t>︰</a:t>
            </a:r>
            <a:r>
              <a:rPr lang="zh-TW" altLang="en-US" sz="4000" b="1" dirty="0">
                <a:solidFill>
                  <a:srgbClr val="00B050"/>
                </a:solidFill>
                <a:latin typeface="Microsoft JhengHei UI" pitchFamily="34" charset="-120"/>
                <a:ea typeface="Microsoft JhengHei UI" pitchFamily="34" charset="-120"/>
              </a:rPr>
              <a:t>是</a:t>
            </a:r>
            <a:r>
              <a:rPr lang="en-US" altLang="zh-TW" sz="4000" b="1" dirty="0">
                <a:solidFill>
                  <a:srgbClr val="00B050"/>
                </a:solidFill>
                <a:latin typeface="Microsoft JhengHei UI" pitchFamily="34" charset="-120"/>
                <a:ea typeface="Microsoft JhengHei UI" pitchFamily="34" charset="-120"/>
                <a:sym typeface="Wingdings"/>
              </a:rPr>
              <a:t></a:t>
            </a:r>
            <a:endParaRPr lang="en-US" altLang="zh-TW" sz="4000" b="1" dirty="0" smtClean="0">
              <a:solidFill>
                <a:srgbClr val="00B050"/>
              </a:solidFill>
              <a:latin typeface="Microsoft JhengHei UI" pitchFamily="34" charset="-120"/>
              <a:ea typeface="Microsoft JhengHei UI" pitchFamily="34" charset="-120"/>
              <a:sym typeface="Wingdings"/>
            </a:endParaRPr>
          </a:p>
          <a:p>
            <a:pPr marL="72000" algn="just"/>
            <a:r>
              <a:rPr lang="zh-TW" altLang="zh-TW" sz="2800" dirty="0" smtClean="0">
                <a:solidFill>
                  <a:schemeClr val="tx1"/>
                </a:solidFill>
                <a:latin typeface="Microsoft JhengHei UI" pitchFamily="34" charset="-120"/>
                <a:ea typeface="Microsoft JhengHei UI" pitchFamily="34" charset="-120"/>
              </a:rPr>
              <a:t>即使</a:t>
            </a:r>
            <a:r>
              <a:rPr lang="zh-TW" altLang="zh-TW" sz="2800" dirty="0">
                <a:solidFill>
                  <a:schemeClr val="tx1"/>
                </a:solidFill>
                <a:latin typeface="Microsoft JhengHei UI" pitchFamily="34" charset="-120"/>
                <a:ea typeface="Microsoft JhengHei UI" pitchFamily="34" charset="-120"/>
              </a:rPr>
              <a:t>是小學生也可以主動了解不同殘疾類別人士的能力和需要，減少對他們的誤解和偏見。他們可以要先從自身做起，學會尊重和關心殘疾人士，幫助殘疾人士融入社群，並用以身作則的方式影響周遭的人一起推動傷健共融。</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34" y="3308679"/>
            <a:ext cx="3602743" cy="3602743"/>
          </a:xfrm>
          <a:prstGeom prst="rect">
            <a:avLst/>
          </a:prstGeom>
        </p:spPr>
      </p:pic>
    </p:spTree>
    <p:extLst>
      <p:ext uri="{BB962C8B-B14F-4D97-AF65-F5344CB8AC3E}">
        <p14:creationId xmlns:p14="http://schemas.microsoft.com/office/powerpoint/2010/main" val="41408755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ctrTitle"/>
          </p:nvPr>
        </p:nvSpPr>
        <p:spPr>
          <a:xfrm>
            <a:off x="1793223" y="1329122"/>
            <a:ext cx="7766936" cy="2147895"/>
          </a:xfrm>
        </p:spPr>
        <p:txBody>
          <a:bodyPr>
            <a:normAutofit fontScale="90000"/>
          </a:bodyPr>
          <a:lstStyle/>
          <a:p>
            <a:pPr algn="l"/>
            <a:r>
              <a:rPr lang="zh-TW" altLang="en-US" sz="6000" b="1" dirty="0" smtClean="0">
                <a:solidFill>
                  <a:schemeClr val="tx1"/>
                </a:solidFill>
                <a:latin typeface="Microsoft JhengHei UI" pitchFamily="34" charset="-120"/>
                <a:ea typeface="Microsoft JhengHei UI" pitchFamily="34" charset="-120"/>
              </a:rPr>
              <a:t>體驗活動：</a:t>
            </a:r>
            <a:r>
              <a:rPr lang="zh-TW" altLang="zh-HK" dirty="0">
                <a:solidFill>
                  <a:schemeClr val="tx1"/>
                </a:solidFill>
                <a:latin typeface="Microsoft JhengHei UI" pitchFamily="34" charset="-120"/>
                <a:ea typeface="Microsoft JhengHei UI" pitchFamily="34" charset="-120"/>
              </a:rPr>
              <a:t/>
            </a:r>
            <a:br>
              <a:rPr lang="zh-TW" altLang="zh-HK" dirty="0">
                <a:solidFill>
                  <a:schemeClr val="tx1"/>
                </a:solidFill>
                <a:latin typeface="Microsoft JhengHei UI" pitchFamily="34" charset="-120"/>
                <a:ea typeface="Microsoft JhengHei UI" pitchFamily="34" charset="-120"/>
              </a:rPr>
            </a:br>
            <a:r>
              <a:rPr lang="zh-TW" altLang="en-US" sz="8900" b="1" dirty="0" smtClean="0">
                <a:solidFill>
                  <a:schemeClr val="tx1"/>
                </a:solidFill>
                <a:latin typeface="Microsoft JhengHei UI" pitchFamily="34" charset="-120"/>
                <a:ea typeface="Microsoft JhengHei UI" pitchFamily="34" charset="-120"/>
              </a:rPr>
              <a:t>同心協力</a:t>
            </a:r>
            <a:endParaRPr lang="zh-HK" altLang="en-US" sz="89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361038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87991" y="609600"/>
            <a:ext cx="8596668" cy="1029730"/>
          </a:xfrm>
        </p:spPr>
        <p:txBody>
          <a:bodyPr>
            <a:normAutofit/>
          </a:bodyPr>
          <a:lstStyle/>
          <a:p>
            <a:r>
              <a:rPr lang="zh-TW" altLang="en-US" sz="6000" b="1" dirty="0">
                <a:solidFill>
                  <a:srgbClr val="00B050"/>
                </a:solidFill>
                <a:effectLst/>
              </a:rPr>
              <a:t>同心協力</a:t>
            </a:r>
            <a:endParaRPr lang="zh-HK" altLang="en-US" sz="6000" dirty="0">
              <a:solidFill>
                <a:srgbClr val="00B050"/>
              </a:solidFill>
              <a:effectLst/>
            </a:endParaRPr>
          </a:p>
        </p:txBody>
      </p:sp>
      <p:sp>
        <p:nvSpPr>
          <p:cNvPr id="3" name="內容版面配置區 2"/>
          <p:cNvSpPr>
            <a:spLocks noGrp="1"/>
          </p:cNvSpPr>
          <p:nvPr>
            <p:ph idx="1"/>
          </p:nvPr>
        </p:nvSpPr>
        <p:spPr>
          <a:xfrm>
            <a:off x="1687988" y="1699270"/>
            <a:ext cx="9389304" cy="3880773"/>
          </a:xfrm>
        </p:spPr>
        <p:txBody>
          <a:bodyPr>
            <a:noAutofit/>
          </a:bodyPr>
          <a:lstStyle/>
          <a:p>
            <a:pPr marL="596646" indent="-514350">
              <a:buClrTx/>
              <a:buFont typeface="+mj-lt"/>
              <a:buAutoNum type="arabicPeriod"/>
            </a:pPr>
            <a:r>
              <a:rPr lang="zh-TW" altLang="en-US" sz="2800" dirty="0" smtClean="0">
                <a:latin typeface="Microsoft JhengHei UI" pitchFamily="34" charset="-120"/>
                <a:ea typeface="Microsoft JhengHei UI" pitchFamily="34" charset="-120"/>
              </a:rPr>
              <a:t>每</a:t>
            </a:r>
            <a:r>
              <a:rPr lang="zh-TW" altLang="en-US" sz="2800" dirty="0">
                <a:latin typeface="Microsoft JhengHei UI" pitchFamily="34" charset="-120"/>
                <a:ea typeface="Microsoft JhengHei UI" pitchFamily="34" charset="-120"/>
              </a:rPr>
              <a:t>組</a:t>
            </a:r>
            <a:r>
              <a:rPr lang="zh-TW" altLang="en-US" sz="2800" dirty="0" smtClean="0">
                <a:latin typeface="Microsoft JhengHei UI" pitchFamily="34" charset="-120"/>
                <a:ea typeface="Microsoft JhengHei UI" pitchFamily="34" charset="-120"/>
              </a:rPr>
              <a:t>內成員會隨機</a:t>
            </a:r>
            <a:r>
              <a:rPr lang="zh-TW" altLang="en-US" sz="2800" dirty="0">
                <a:latin typeface="Microsoft JhengHei UI" pitchFamily="34" charset="-120"/>
                <a:ea typeface="Microsoft JhengHei UI" pitchFamily="34" charset="-120"/>
              </a:rPr>
              <a:t>分配不同的殘疾</a:t>
            </a:r>
            <a:r>
              <a:rPr lang="zh-TW" altLang="en-US" sz="2800" dirty="0" smtClean="0">
                <a:latin typeface="Microsoft JhengHei UI" pitchFamily="34" charset="-120"/>
                <a:ea typeface="Microsoft JhengHei UI" pitchFamily="34" charset="-120"/>
              </a:rPr>
              <a:t>情境，</a:t>
            </a:r>
            <a:r>
              <a:rPr lang="zh-TW" altLang="en-US" sz="2800" dirty="0">
                <a:latin typeface="Microsoft JhengHei UI" pitchFamily="34" charset="-120"/>
                <a:ea typeface="Microsoft JhengHei UI" pitchFamily="34" charset="-120"/>
              </a:rPr>
              <a:t>同學們要在活動中扮演該殘疾類別角色</a:t>
            </a:r>
            <a:r>
              <a:rPr lang="zh-TW" altLang="en-US"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457200" indent="-457200">
              <a:buClrTx/>
              <a:buFont typeface="+mj-lt"/>
              <a:buAutoNum type="arabicPeriod"/>
            </a:pPr>
            <a:endParaRPr lang="zh-TW" altLang="en-US" sz="2400" dirty="0">
              <a:latin typeface="Microsoft JhengHei UI" pitchFamily="34" charset="-120"/>
              <a:ea typeface="Microsoft JhengHei UI" pitchFamily="34" charset="-120"/>
            </a:endParaRPr>
          </a:p>
          <a:p>
            <a:pPr marL="596646" indent="-514350">
              <a:buClrTx/>
              <a:buFont typeface="+mj-lt"/>
              <a:buAutoNum type="arabicPeriod"/>
            </a:pPr>
            <a:r>
              <a:rPr lang="zh-TW" altLang="en-US" sz="2800" dirty="0" smtClean="0">
                <a:latin typeface="Microsoft JhengHei UI" pitchFamily="34" charset="-120"/>
                <a:ea typeface="Microsoft JhengHei UI" pitchFamily="34" charset="-120"/>
              </a:rPr>
              <a:t>每組需要使用獲分發的物資，把繩圈中央的物件取出。</a:t>
            </a:r>
            <a:endParaRPr lang="en-US" altLang="zh-TW" sz="2800" dirty="0" smtClean="0">
              <a:latin typeface="Microsoft JhengHei UI" pitchFamily="34" charset="-120"/>
              <a:ea typeface="Microsoft JhengHei UI" pitchFamily="34" charset="-120"/>
            </a:endParaRPr>
          </a:p>
          <a:p>
            <a:pPr marL="457200" indent="-457200">
              <a:buClrTx/>
              <a:buFont typeface="+mj-lt"/>
              <a:buAutoNum type="arabicPeriod"/>
            </a:pPr>
            <a:endParaRPr lang="en-US" altLang="zh-TW" sz="2400" dirty="0" smtClean="0">
              <a:latin typeface="Microsoft JhengHei UI" pitchFamily="34" charset="-120"/>
              <a:ea typeface="Microsoft JhengHei UI" pitchFamily="34" charset="-120"/>
            </a:endParaRPr>
          </a:p>
          <a:p>
            <a:pPr marL="596646" indent="-514350">
              <a:buClrTx/>
              <a:buFont typeface="+mj-lt"/>
              <a:buAutoNum type="arabicPeriod"/>
            </a:pPr>
            <a:r>
              <a:rPr lang="zh-TW" altLang="en-US" sz="2800" dirty="0" smtClean="0">
                <a:latin typeface="Microsoft JhengHei UI" pitchFamily="34" charset="-120"/>
                <a:ea typeface="Microsoft JhengHei UI" pitchFamily="34" charset="-120"/>
              </a:rPr>
              <a:t>過程中，組員同學</a:t>
            </a:r>
            <a:r>
              <a:rPr lang="zh-TW" altLang="en-US" sz="2800" dirty="0">
                <a:latin typeface="Microsoft JhengHei UI" pitchFamily="34" charset="-120"/>
                <a:ea typeface="Microsoft JhengHei UI" pitchFamily="34" charset="-120"/>
              </a:rPr>
              <a:t>們不能踏進圈內，亦不可以</a:t>
            </a:r>
            <a:r>
              <a:rPr lang="zh-TW" altLang="en-US" sz="2800" dirty="0" smtClean="0">
                <a:latin typeface="Microsoft JhengHei UI" pitchFamily="34" charset="-120"/>
                <a:ea typeface="Microsoft JhengHei UI" pitchFamily="34" charset="-120"/>
              </a:rPr>
              <a:t>直接接觸</a:t>
            </a:r>
            <a:r>
              <a:rPr lang="zh-TW" altLang="en-US" sz="2800" dirty="0">
                <a:latin typeface="Microsoft JhengHei UI" pitchFamily="34" charset="-120"/>
                <a:ea typeface="Microsoft JhengHei UI" pitchFamily="34" charset="-120"/>
              </a:rPr>
              <a:t>物件</a:t>
            </a:r>
            <a:r>
              <a:rPr lang="zh-TW" altLang="en-US" sz="2800" dirty="0" smtClean="0">
                <a:latin typeface="Microsoft JhengHei UI" pitchFamily="34" charset="-120"/>
                <a:ea typeface="Microsoft JhengHei UI" pitchFamily="34" charset="-120"/>
              </a:rPr>
              <a:t>，</a:t>
            </a:r>
            <a:r>
              <a:rPr lang="zh-TW" altLang="en-US" sz="2800" dirty="0">
                <a:latin typeface="Microsoft JhengHei UI" pitchFamily="34" charset="-120"/>
                <a:ea typeface="Microsoft JhengHei UI" pitchFamily="34" charset="-120"/>
              </a:rPr>
              <a:t>只</a:t>
            </a:r>
            <a:r>
              <a:rPr lang="zh-TW" altLang="en-US" sz="2800" dirty="0" smtClean="0">
                <a:latin typeface="Microsoft JhengHei UI" pitchFamily="34" charset="-120"/>
                <a:ea typeface="Microsoft JhengHei UI" pitchFamily="34" charset="-120"/>
              </a:rPr>
              <a:t>能使用獲</a:t>
            </a:r>
            <a:r>
              <a:rPr lang="zh-TW" altLang="en-US" sz="2800" dirty="0">
                <a:latin typeface="Microsoft JhengHei UI" pitchFamily="34" charset="-120"/>
                <a:ea typeface="Microsoft JhengHei UI" pitchFamily="34" charset="-120"/>
              </a:rPr>
              <a:t>分發的物資</a:t>
            </a:r>
            <a:r>
              <a:rPr lang="zh-TW" altLang="en-US" sz="2800" dirty="0" smtClean="0">
                <a:latin typeface="Microsoft JhengHei UI" pitchFamily="34" charset="-120"/>
                <a:ea typeface="Microsoft JhengHei UI" pitchFamily="34" charset="-120"/>
              </a:rPr>
              <a:t>把</a:t>
            </a:r>
            <a:r>
              <a:rPr lang="zh-TW" altLang="en-US" sz="2800" dirty="0">
                <a:latin typeface="Microsoft JhengHei UI" pitchFamily="34" charset="-120"/>
                <a:ea typeface="Microsoft JhengHei UI" pitchFamily="34" charset="-120"/>
              </a:rPr>
              <a:t>物件</a:t>
            </a:r>
            <a:r>
              <a:rPr lang="zh-TW" altLang="en-US" sz="2800" dirty="0" smtClean="0">
                <a:latin typeface="Microsoft JhengHei UI" pitchFamily="34" charset="-120"/>
                <a:ea typeface="Microsoft JhengHei UI" pitchFamily="34" charset="-120"/>
              </a:rPr>
              <a:t>運</a:t>
            </a:r>
            <a:r>
              <a:rPr lang="zh-TW" altLang="en-US" sz="2800" dirty="0">
                <a:latin typeface="Microsoft JhengHei UI" pitchFamily="34" charset="-120"/>
                <a:ea typeface="Microsoft JhengHei UI" pitchFamily="34" charset="-120"/>
              </a:rPr>
              <a:t>出圈外</a:t>
            </a:r>
            <a:r>
              <a:rPr lang="zh-TW" altLang="en-US"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457200" indent="-457200">
              <a:buClrTx/>
              <a:buFont typeface="+mj-lt"/>
              <a:buAutoNum type="arabicPeriod"/>
            </a:pPr>
            <a:endParaRPr lang="zh-TW" altLang="en-US" sz="2400" dirty="0">
              <a:latin typeface="Microsoft JhengHei UI" pitchFamily="34" charset="-120"/>
              <a:ea typeface="Microsoft JhengHei UI" pitchFamily="34" charset="-120"/>
            </a:endParaRPr>
          </a:p>
          <a:p>
            <a:pPr marL="596646" indent="-514350">
              <a:buClrTx/>
              <a:buFont typeface="+mj-lt"/>
              <a:buAutoNum type="arabicPeriod"/>
            </a:pPr>
            <a:r>
              <a:rPr lang="zh-TW" altLang="en-US" sz="2800" dirty="0" smtClean="0">
                <a:latin typeface="Microsoft JhengHei UI" pitchFamily="34" charset="-120"/>
                <a:ea typeface="Microsoft JhengHei UI" pitchFamily="34" charset="-120"/>
              </a:rPr>
              <a:t>運送</a:t>
            </a:r>
            <a:r>
              <a:rPr lang="zh-TW" altLang="en-US" sz="2800" dirty="0">
                <a:latin typeface="Microsoft JhengHei UI" pitchFamily="34" charset="-120"/>
                <a:ea typeface="Microsoft JhengHei UI" pitchFamily="34" charset="-120"/>
              </a:rPr>
              <a:t>途中水不可濺出地面</a:t>
            </a:r>
            <a:r>
              <a:rPr lang="en-US" altLang="zh-TW" sz="2800" dirty="0">
                <a:latin typeface="Microsoft JhengHei UI" pitchFamily="34" charset="-120"/>
                <a:ea typeface="Microsoft JhengHei UI" pitchFamily="34" charset="-120"/>
              </a:rPr>
              <a:t>(</a:t>
            </a:r>
            <a:r>
              <a:rPr lang="zh-TW" altLang="en-US" sz="2800" dirty="0">
                <a:latin typeface="Microsoft JhengHei UI" pitchFamily="34" charset="-120"/>
                <a:ea typeface="Microsoft JhengHei UI" pitchFamily="34" charset="-120"/>
              </a:rPr>
              <a:t>否則重新開始</a:t>
            </a:r>
            <a:r>
              <a:rPr lang="en-US" altLang="zh-TW" sz="2800" dirty="0">
                <a:latin typeface="Microsoft JhengHei UI" pitchFamily="34" charset="-120"/>
                <a:ea typeface="Microsoft JhengHei UI" pitchFamily="34" charset="-120"/>
              </a:rPr>
              <a:t>)</a:t>
            </a:r>
            <a:r>
              <a:rPr lang="zh-TW" altLang="en-US" sz="2800" dirty="0">
                <a:latin typeface="Microsoft JhengHei UI" pitchFamily="34" charset="-120"/>
                <a:ea typeface="Microsoft JhengHei UI" pitchFamily="34" charset="-120"/>
              </a:rPr>
              <a:t>，直</a:t>
            </a:r>
            <a:r>
              <a:rPr lang="zh-TW" altLang="en-US" sz="2800" dirty="0" smtClean="0">
                <a:latin typeface="Microsoft JhengHei UI" pitchFamily="34" charset="-120"/>
                <a:ea typeface="Microsoft JhengHei UI" pitchFamily="34" charset="-120"/>
              </a:rPr>
              <a:t>至</a:t>
            </a:r>
            <a:r>
              <a:rPr lang="zh-TW" altLang="en-US" sz="2800" dirty="0">
                <a:latin typeface="Microsoft JhengHei UI" pitchFamily="34" charset="-120"/>
                <a:ea typeface="Microsoft JhengHei UI" pitchFamily="34" charset="-120"/>
              </a:rPr>
              <a:t>物件</a:t>
            </a:r>
            <a:r>
              <a:rPr lang="zh-TW" altLang="en-US" sz="2800" dirty="0" smtClean="0">
                <a:latin typeface="Microsoft JhengHei UI" pitchFamily="34" charset="-120"/>
                <a:ea typeface="Microsoft JhengHei UI" pitchFamily="34" charset="-120"/>
              </a:rPr>
              <a:t>移</a:t>
            </a:r>
            <a:r>
              <a:rPr lang="zh-TW" altLang="en-US" sz="2800" dirty="0">
                <a:latin typeface="Microsoft JhengHei UI" pitchFamily="34" charset="-120"/>
                <a:ea typeface="Microsoft JhengHei UI" pitchFamily="34" charset="-120"/>
              </a:rPr>
              <a:t>至圈外並放在地上為止</a:t>
            </a:r>
            <a:r>
              <a:rPr lang="zh-TW" altLang="en-US" sz="2800" dirty="0" smtClean="0">
                <a:latin typeface="Microsoft JhengHei UI" pitchFamily="34" charset="-120"/>
                <a:ea typeface="Microsoft JhengHei UI" pitchFamily="34" charset="-120"/>
              </a:rPr>
              <a:t>。</a:t>
            </a:r>
            <a:endParaRPr lang="zh-TW" altLang="en-US" sz="28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840095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3" name="內容版面配置區 2"/>
          <p:cNvSpPr>
            <a:spLocks noGrp="1"/>
          </p:cNvSpPr>
          <p:nvPr>
            <p:ph idx="1"/>
          </p:nvPr>
        </p:nvSpPr>
        <p:spPr>
          <a:xfrm>
            <a:off x="0" y="2004978"/>
            <a:ext cx="10515600" cy="4251447"/>
          </a:xfrm>
        </p:spPr>
        <p:txBody>
          <a:bodyPr>
            <a:noAutofit/>
          </a:bodyPr>
          <a:lstStyle/>
          <a:p>
            <a:pPr marL="1443038" lvl="0" indent="-552450">
              <a:buNone/>
            </a:pPr>
            <a:r>
              <a:rPr lang="zh-TW" altLang="en-US" sz="2800" b="1" dirty="0" smtClean="0">
                <a:solidFill>
                  <a:srgbClr val="0070C0"/>
                </a:solidFill>
                <a:latin typeface="Microsoft JhengHei UI" pitchFamily="34" charset="-120"/>
                <a:ea typeface="Microsoft JhengHei UI" pitchFamily="34" charset="-120"/>
              </a:rPr>
              <a:t>在本課堂中，我們學習到：</a:t>
            </a:r>
            <a:endParaRPr lang="en-US" altLang="zh-TW" sz="2800" b="1" dirty="0" smtClean="0">
              <a:solidFill>
                <a:srgbClr val="0070C0"/>
              </a:solidFill>
              <a:latin typeface="Microsoft JhengHei UI" pitchFamily="34" charset="-120"/>
              <a:ea typeface="Microsoft JhengHei UI" pitchFamily="34" charset="-120"/>
            </a:endParaRPr>
          </a:p>
          <a:p>
            <a:pPr marL="1443038" lvl="1" indent="-552450">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不要對殘疾人士</a:t>
            </a:r>
            <a:r>
              <a:rPr lang="zh-TW" altLang="en-US" sz="2800" b="1" smtClean="0">
                <a:solidFill>
                  <a:srgbClr val="0070C0"/>
                </a:solidFill>
                <a:latin typeface="Microsoft JhengHei UI" pitchFamily="34" charset="-120"/>
                <a:ea typeface="Microsoft JhengHei UI" pitchFamily="34" charset="-120"/>
              </a:rPr>
              <a:t>抱</a:t>
            </a:r>
            <a:r>
              <a:rPr lang="zh-TW" altLang="en-US" sz="2800" b="1" smtClean="0">
                <a:solidFill>
                  <a:srgbClr val="0070C0"/>
                </a:solidFill>
                <a:latin typeface="Microsoft JhengHei UI" pitchFamily="34" charset="-120"/>
                <a:ea typeface="Microsoft JhengHei UI" pitchFamily="34" charset="-120"/>
              </a:rPr>
              <a:t>有刻板</a:t>
            </a:r>
            <a:r>
              <a:rPr lang="zh-TW" altLang="en-US" sz="2800" b="1" dirty="0" smtClean="0">
                <a:solidFill>
                  <a:srgbClr val="0070C0"/>
                </a:solidFill>
                <a:latin typeface="Microsoft JhengHei UI" pitchFamily="34" charset="-120"/>
                <a:ea typeface="Microsoft JhengHei UI" pitchFamily="34" charset="-120"/>
              </a:rPr>
              <a:t>的印象或想法。</a:t>
            </a:r>
            <a:endParaRPr lang="en-US" altLang="zh-TW" sz="2800" b="1" dirty="0" smtClean="0">
              <a:solidFill>
                <a:srgbClr val="0070C0"/>
              </a:solidFill>
              <a:latin typeface="Microsoft JhengHei UI" pitchFamily="34" charset="-120"/>
              <a:ea typeface="Microsoft JhengHei UI" pitchFamily="34" charset="-120"/>
            </a:endParaRPr>
          </a:p>
          <a:p>
            <a:pPr marL="1443038" lvl="1" indent="-552450">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每</a:t>
            </a:r>
            <a:r>
              <a:rPr lang="zh-TW" altLang="en-US" sz="2800" b="1" dirty="0">
                <a:solidFill>
                  <a:srgbClr val="0070C0"/>
                </a:solidFill>
                <a:latin typeface="Microsoft JhengHei UI" pitchFamily="34" charset="-120"/>
                <a:ea typeface="Microsoft JhengHei UI" pitchFamily="34" charset="-120"/>
              </a:rPr>
              <a:t>個人都有貢獻社會的能力，不論是否有殘疾</a:t>
            </a:r>
            <a:r>
              <a:rPr lang="zh-TW" altLang="en-US" sz="2800" b="1" dirty="0" smtClean="0">
                <a:solidFill>
                  <a:srgbClr val="0070C0"/>
                </a:solidFill>
                <a:latin typeface="Microsoft JhengHei UI" pitchFamily="34" charset="-120"/>
                <a:ea typeface="Microsoft JhengHei UI" pitchFamily="34" charset="-120"/>
              </a:rPr>
              <a:t>。</a:t>
            </a:r>
            <a:endParaRPr lang="en-US" altLang="zh-TW" sz="2800" b="1" dirty="0" smtClean="0">
              <a:solidFill>
                <a:srgbClr val="0070C0"/>
              </a:solidFill>
              <a:latin typeface="Microsoft JhengHei UI" pitchFamily="34" charset="-120"/>
              <a:ea typeface="Microsoft JhengHei UI" pitchFamily="34" charset="-120"/>
            </a:endParaRPr>
          </a:p>
          <a:p>
            <a:pPr marL="1443038" lvl="1" indent="-552450">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對</a:t>
            </a:r>
            <a:r>
              <a:rPr lang="zh-TW" altLang="en-US" sz="2800" b="1" dirty="0">
                <a:solidFill>
                  <a:srgbClr val="0070C0"/>
                </a:solidFill>
                <a:latin typeface="Microsoft JhengHei UI" pitchFamily="34" charset="-120"/>
                <a:ea typeface="Microsoft JhengHei UI" pitchFamily="34" charset="-120"/>
              </a:rPr>
              <a:t>所有人都持開放和包容的態度</a:t>
            </a:r>
            <a:r>
              <a:rPr lang="zh-TW" altLang="en-US" sz="2800" b="1" dirty="0" smtClean="0">
                <a:solidFill>
                  <a:srgbClr val="0070C0"/>
                </a:solidFill>
                <a:latin typeface="Microsoft JhengHei UI" pitchFamily="34" charset="-120"/>
                <a:ea typeface="Microsoft JhengHei UI" pitchFamily="34" charset="-120"/>
              </a:rPr>
              <a:t>。</a:t>
            </a:r>
            <a:endParaRPr lang="en-US" altLang="zh-TW" sz="2800" b="1" dirty="0" smtClean="0">
              <a:solidFill>
                <a:srgbClr val="0070C0"/>
              </a:solidFill>
              <a:latin typeface="Microsoft JhengHei UI" pitchFamily="34" charset="-120"/>
              <a:ea typeface="Microsoft JhengHei UI" pitchFamily="34" charset="-120"/>
            </a:endParaRPr>
          </a:p>
          <a:p>
            <a:pPr marL="1443038" lvl="1" indent="-552450">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同學可檢視</a:t>
            </a:r>
            <a:r>
              <a:rPr lang="zh-TW" altLang="en-US" sz="2800" b="1" dirty="0">
                <a:solidFill>
                  <a:srgbClr val="0070C0"/>
                </a:solidFill>
                <a:latin typeface="Microsoft JhengHei UI" pitchFamily="34" charset="-120"/>
                <a:ea typeface="Microsoft JhengHei UI" pitchFamily="34" charset="-120"/>
              </a:rPr>
              <a:t>自己的優點，</a:t>
            </a:r>
            <a:r>
              <a:rPr lang="zh-TW" altLang="en-US" sz="2800" b="1" dirty="0" smtClean="0">
                <a:solidFill>
                  <a:srgbClr val="0070C0"/>
                </a:solidFill>
                <a:latin typeface="Microsoft JhengHei UI" pitchFamily="34" charset="-120"/>
                <a:ea typeface="Microsoft JhengHei UI" pitchFamily="34" charset="-120"/>
              </a:rPr>
              <a:t>並學習如何</a:t>
            </a:r>
            <a:r>
              <a:rPr lang="zh-TW" altLang="en-US" sz="2800" b="1" dirty="0">
                <a:solidFill>
                  <a:srgbClr val="0070C0"/>
                </a:solidFill>
                <a:latin typeface="Microsoft JhengHei UI" pitchFamily="34" charset="-120"/>
                <a:ea typeface="Microsoft JhengHei UI" pitchFamily="34" charset="-120"/>
              </a:rPr>
              <a:t>利用自己的長處去幫助別人和貢獻社會。</a:t>
            </a:r>
            <a:endParaRPr lang="zh-TW" altLang="zh-HK" sz="2800" b="1" dirty="0">
              <a:solidFill>
                <a:srgbClr val="0070C0"/>
              </a:solidFill>
              <a:latin typeface="Microsoft JhengHei UI" pitchFamily="34" charset="-120"/>
              <a:ea typeface="Microsoft JhengHei UI" pitchFamily="34" charset="-120"/>
            </a:endParaRPr>
          </a:p>
          <a:p>
            <a:endParaRPr lang="zh-HK" altLang="en-US" sz="2800" dirty="0"/>
          </a:p>
        </p:txBody>
      </p:sp>
      <p:sp>
        <p:nvSpPr>
          <p:cNvPr id="2" name="標題 1"/>
          <p:cNvSpPr>
            <a:spLocks noGrp="1"/>
          </p:cNvSpPr>
          <p:nvPr>
            <p:ph type="title"/>
          </p:nvPr>
        </p:nvSpPr>
        <p:spPr>
          <a:xfrm>
            <a:off x="0" y="338328"/>
            <a:ext cx="12192000" cy="1252728"/>
          </a:xfrm>
        </p:spPr>
        <p:txBody>
          <a:bodyPr>
            <a:noAutofit/>
          </a:bodyPr>
          <a:lstStyle/>
          <a:p>
            <a:pPr algn="ctr"/>
            <a:r>
              <a:rPr lang="zh-TW" altLang="en-US" sz="6000" b="1" dirty="0" smtClean="0">
                <a:solidFill>
                  <a:schemeClr val="tx1"/>
                </a:solidFill>
                <a:latin typeface="Microsoft JhengHei UI" pitchFamily="34" charset="-120"/>
                <a:ea typeface="Microsoft JhengHei UI" pitchFamily="34" charset="-120"/>
              </a:rPr>
              <a:t>總結</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4234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ctrTitle"/>
          </p:nvPr>
        </p:nvSpPr>
        <p:spPr>
          <a:xfrm>
            <a:off x="1764237" y="1128161"/>
            <a:ext cx="7766936" cy="2263225"/>
          </a:xfrm>
        </p:spPr>
        <p:txBody>
          <a:bodyPr>
            <a:noAutofit/>
          </a:bodyPr>
          <a:lstStyle/>
          <a:p>
            <a:pPr algn="l"/>
            <a:r>
              <a:rPr lang="zh-TW" altLang="en-US" sz="6000" b="1" dirty="0" smtClean="0">
                <a:solidFill>
                  <a:schemeClr val="tx1"/>
                </a:solidFill>
                <a:latin typeface="Microsoft JhengHei UI" pitchFamily="34" charset="-120"/>
                <a:ea typeface="Microsoft JhengHei UI" pitchFamily="34" charset="-120"/>
              </a:rPr>
              <a:t>熱身活動：</a:t>
            </a:r>
            <a:r>
              <a:rPr lang="zh-TW" altLang="zh-HK" sz="6000" dirty="0">
                <a:solidFill>
                  <a:schemeClr val="tx1"/>
                </a:solidFill>
                <a:latin typeface="Microsoft JhengHei UI" pitchFamily="34" charset="-120"/>
                <a:ea typeface="Microsoft JhengHei UI" pitchFamily="34" charset="-120"/>
              </a:rPr>
              <a:t/>
            </a:r>
            <a:br>
              <a:rPr lang="zh-TW" altLang="zh-HK" sz="6000" dirty="0">
                <a:solidFill>
                  <a:schemeClr val="tx1"/>
                </a:solidFill>
                <a:latin typeface="Microsoft JhengHei UI" pitchFamily="34" charset="-120"/>
                <a:ea typeface="Microsoft JhengHei UI" pitchFamily="34" charset="-120"/>
              </a:rPr>
            </a:br>
            <a:r>
              <a:rPr lang="zh-TW" altLang="en-US" sz="8000" b="1" dirty="0" smtClean="0">
                <a:solidFill>
                  <a:schemeClr val="tx1"/>
                </a:solidFill>
                <a:latin typeface="Microsoft JhengHei UI" pitchFamily="34" charset="-120"/>
                <a:ea typeface="Microsoft JhengHei UI" pitchFamily="34" charset="-120"/>
              </a:rPr>
              <a:t>學是學非</a:t>
            </a:r>
            <a:endParaRPr lang="zh-HK" altLang="en-US" sz="8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357080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title"/>
          </p:nvPr>
        </p:nvSpPr>
        <p:spPr>
          <a:xfrm>
            <a:off x="1832367" y="513348"/>
            <a:ext cx="8596668" cy="1013254"/>
          </a:xfrm>
        </p:spPr>
        <p:txBody>
          <a:bodyPr>
            <a:normAutofit/>
          </a:bodyPr>
          <a:lstStyle/>
          <a:p>
            <a:r>
              <a:rPr lang="zh-TW" altLang="en-US" sz="6000" b="1" dirty="0">
                <a:solidFill>
                  <a:srgbClr val="00B050"/>
                </a:solidFill>
                <a:effectLst/>
                <a:latin typeface="Microsoft JhengHei UI" pitchFamily="34" charset="-120"/>
                <a:ea typeface="Microsoft JhengHei UI" pitchFamily="34" charset="-120"/>
              </a:rPr>
              <a:t>學是學非</a:t>
            </a:r>
            <a:endParaRPr lang="zh-TW" altLang="en-US" sz="6000"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43760" y="1583076"/>
            <a:ext cx="9273421" cy="3712989"/>
          </a:xfrm>
        </p:spPr>
        <p:txBody>
          <a:bodyPr>
            <a:noAutofit/>
          </a:bodyPr>
          <a:lstStyle/>
          <a:p>
            <a:pPr marL="625475" lvl="2" indent="-528638">
              <a:buClrTx/>
              <a:buFont typeface="+mj-lt"/>
              <a:buAutoNum type="arabicPeriod"/>
            </a:pPr>
            <a:r>
              <a:rPr lang="zh-TW" altLang="en-US" sz="2800" dirty="0" smtClean="0">
                <a:latin typeface="Microsoft JhengHei UI" pitchFamily="34" charset="-120"/>
                <a:ea typeface="Microsoft JhengHei UI" pitchFamily="34" charset="-120"/>
              </a:rPr>
              <a:t>分組討論</a:t>
            </a:r>
            <a:endParaRPr lang="en-US" altLang="zh-TW" sz="2800" dirty="0" smtClean="0">
              <a:latin typeface="Microsoft JhengHei UI" pitchFamily="34" charset="-120"/>
              <a:ea typeface="Microsoft JhengHei UI" pitchFamily="34" charset="-120"/>
            </a:endParaRPr>
          </a:p>
          <a:p>
            <a:pPr marL="625475" lvl="2" indent="-528638">
              <a:buClrTx/>
              <a:buFont typeface="+mj-lt"/>
              <a:buAutoNum type="arabicPeriod"/>
            </a:pPr>
            <a:endParaRPr lang="en-US" altLang="zh-TW" dirty="0">
              <a:latin typeface="Microsoft JhengHei UI" pitchFamily="34" charset="-120"/>
              <a:ea typeface="Microsoft JhengHei UI" pitchFamily="34" charset="-120"/>
            </a:endParaRPr>
          </a:p>
          <a:p>
            <a:pPr marL="625475" lvl="2" indent="-528638">
              <a:buClrTx/>
              <a:buFont typeface="+mj-lt"/>
              <a:buAutoNum type="arabicPeriod"/>
            </a:pPr>
            <a:r>
              <a:rPr lang="zh-TW" altLang="en-US" sz="2800" dirty="0" smtClean="0">
                <a:latin typeface="Microsoft JhengHei UI" pitchFamily="34" charset="-120"/>
                <a:ea typeface="Microsoft JhengHei UI" pitchFamily="34" charset="-120"/>
              </a:rPr>
              <a:t>小組</a:t>
            </a:r>
            <a:r>
              <a:rPr lang="zh-TW" altLang="en-US" sz="2800" dirty="0">
                <a:latin typeface="Microsoft JhengHei UI" pitchFamily="34" charset="-120"/>
                <a:ea typeface="Microsoft JhengHei UI" pitchFamily="34" charset="-120"/>
              </a:rPr>
              <a:t>內</a:t>
            </a:r>
            <a:r>
              <a:rPr lang="zh-TW" altLang="en-US" sz="2800" dirty="0" smtClean="0">
                <a:latin typeface="Microsoft JhengHei UI" pitchFamily="34" charset="-120"/>
                <a:ea typeface="Microsoft JhengHei UI" pitchFamily="34" charset="-120"/>
              </a:rPr>
              <a:t>的同學需要</a:t>
            </a:r>
            <a:r>
              <a:rPr lang="zh-TW" altLang="en-US" sz="2800" dirty="0">
                <a:latin typeface="Microsoft JhengHei UI" pitchFamily="34" charset="-120"/>
                <a:ea typeface="Microsoft JhengHei UI" pitchFamily="34" charset="-120"/>
              </a:rPr>
              <a:t>就每一條的題目討論並達成共識，判斷每條問題的答案是對還是</a:t>
            </a:r>
            <a:r>
              <a:rPr lang="zh-TW" altLang="en-US" sz="2800" dirty="0" smtClean="0">
                <a:latin typeface="Microsoft JhengHei UI" pitchFamily="34" charset="-120"/>
                <a:ea typeface="Microsoft JhengHei UI" pitchFamily="34" charset="-120"/>
              </a:rPr>
              <a:t>錯。</a:t>
            </a:r>
            <a:endParaRPr lang="en-US" altLang="zh-TW" sz="2800" dirty="0" smtClean="0">
              <a:latin typeface="Microsoft JhengHei UI" pitchFamily="34" charset="-120"/>
              <a:ea typeface="Microsoft JhengHei UI" pitchFamily="34" charset="-120"/>
            </a:endParaRPr>
          </a:p>
          <a:p>
            <a:pPr marL="625475" lvl="2" indent="-528638">
              <a:buClrTx/>
              <a:buFont typeface="+mj-lt"/>
              <a:buAutoNum type="arabicPeriod"/>
            </a:pPr>
            <a:endParaRPr lang="en-US" altLang="zh-TW" sz="1400" dirty="0">
              <a:latin typeface="Microsoft JhengHei UI" pitchFamily="34" charset="-120"/>
              <a:ea typeface="Microsoft JhengHei UI" pitchFamily="34" charset="-120"/>
            </a:endParaRPr>
          </a:p>
          <a:p>
            <a:pPr marL="625475" lvl="2" indent="-528638">
              <a:buClrTx/>
              <a:buFont typeface="+mj-lt"/>
              <a:buAutoNum type="arabicPeriod"/>
            </a:pPr>
            <a:r>
              <a:rPr lang="zh-TW" altLang="en-US" sz="2800" dirty="0" smtClean="0">
                <a:latin typeface="Microsoft JhengHei UI" pitchFamily="34" charset="-120"/>
                <a:ea typeface="Microsoft JhengHei UI" pitchFamily="34" charset="-120"/>
              </a:rPr>
              <a:t>完成後一起分享大家的答案。</a:t>
            </a:r>
            <a:endParaRPr lang="zh-TW" altLang="en-US" sz="2800" dirty="0">
              <a:latin typeface="Microsoft JhengHei UI" pitchFamily="34" charset="-120"/>
              <a:ea typeface="Microsoft JhengHei UI" pitchFamily="34" charset="-120"/>
            </a:endParaRPr>
          </a:p>
          <a:p>
            <a:endParaRPr lang="zh-TW" altLang="en-US" sz="2800" dirty="0"/>
          </a:p>
        </p:txBody>
      </p:sp>
    </p:spTree>
    <p:extLst>
      <p:ext uri="{BB962C8B-B14F-4D97-AF65-F5344CB8AC3E}">
        <p14:creationId xmlns:p14="http://schemas.microsoft.com/office/powerpoint/2010/main" val="1021862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000" b="1" dirty="0">
                <a:solidFill>
                  <a:schemeClr val="tx1"/>
                </a:solidFill>
                <a:latin typeface="Microsoft JhengHei UI" pitchFamily="34" charset="-120"/>
                <a:ea typeface="Microsoft JhengHei UI" pitchFamily="34" charset="-120"/>
              </a:rPr>
              <a:t>問題</a:t>
            </a:r>
            <a:r>
              <a:rPr lang="en-US" altLang="zh-TW" sz="6000" b="1" dirty="0">
                <a:solidFill>
                  <a:schemeClr val="tx1"/>
                </a:solidFill>
                <a:latin typeface="Microsoft JhengHei UI" pitchFamily="34" charset="-120"/>
                <a:ea typeface="Microsoft JhengHei UI" pitchFamily="34" charset="-120"/>
              </a:rPr>
              <a:t> </a:t>
            </a:r>
            <a:r>
              <a:rPr lang="en-US" altLang="zh-TW" sz="6000" b="1" dirty="0" smtClean="0">
                <a:solidFill>
                  <a:schemeClr val="tx1"/>
                </a:solidFill>
                <a:latin typeface="Microsoft JhengHei UI" pitchFamily="34" charset="-120"/>
                <a:ea typeface="Microsoft JhengHei UI" pitchFamily="34" charset="-120"/>
              </a:rPr>
              <a:t>1</a:t>
            </a:r>
            <a:r>
              <a:rPr lang="en-US" altLang="zh-TW" sz="3500" b="1" dirty="0" smtClean="0">
                <a:solidFill>
                  <a:schemeClr val="tx1"/>
                </a:solidFill>
                <a:latin typeface="Microsoft JhengHei UI" pitchFamily="34" charset="-120"/>
                <a:ea typeface="Microsoft JhengHei UI" pitchFamily="34" charset="-120"/>
              </a:rPr>
              <a:t/>
            </a:r>
            <a:br>
              <a:rPr lang="en-US" altLang="zh-TW" sz="3500" b="1" dirty="0" smtClean="0">
                <a:solidFill>
                  <a:schemeClr val="tx1"/>
                </a:solidFill>
                <a:latin typeface="Microsoft JhengHei UI" pitchFamily="34" charset="-120"/>
                <a:ea typeface="Microsoft JhengHei UI" pitchFamily="34" charset="-120"/>
              </a:rPr>
            </a:br>
            <a:r>
              <a:rPr lang="zh-TW" altLang="zh-TW" sz="5000" b="1" dirty="0" smtClean="0">
                <a:solidFill>
                  <a:schemeClr val="tx1"/>
                </a:solidFill>
                <a:latin typeface="Microsoft JhengHei UI" pitchFamily="34" charset="-120"/>
                <a:ea typeface="Microsoft JhengHei UI" pitchFamily="34" charset="-120"/>
              </a:rPr>
              <a:t>視</a:t>
            </a:r>
            <a:r>
              <a:rPr lang="zh-TW" altLang="zh-TW" sz="5000" b="1" dirty="0">
                <a:solidFill>
                  <a:schemeClr val="tx1"/>
                </a:solidFill>
                <a:latin typeface="Microsoft JhengHei UI" pitchFamily="34" charset="-120"/>
                <a:ea typeface="Microsoft JhengHei UI" pitchFamily="34" charset="-120"/>
              </a:rPr>
              <a:t>障人士可以不依靠別人帶路自行外出，對不對？</a:t>
            </a:r>
            <a:endParaRPr lang="zh-TW" altLang="en-US" sz="50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959331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418" y="3657595"/>
            <a:ext cx="3602743" cy="3605791"/>
          </a:xfrm>
          <a:prstGeom prst="rect">
            <a:avLst/>
          </a:prstGeom>
        </p:spPr>
      </p:pic>
      <p:sp>
        <p:nvSpPr>
          <p:cNvPr id="9" name="矩形圖說文字 8"/>
          <p:cNvSpPr/>
          <p:nvPr/>
        </p:nvSpPr>
        <p:spPr>
          <a:xfrm>
            <a:off x="3352800" y="625637"/>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Microsoft JhengHei UI" pitchFamily="34" charset="-120"/>
                <a:ea typeface="Microsoft JhengHei UI" pitchFamily="34" charset="-120"/>
              </a:rPr>
              <a:t>答案</a:t>
            </a:r>
            <a:r>
              <a:rPr lang="en-US" altLang="zh-TW" sz="4000" b="1" dirty="0" smtClean="0">
                <a:solidFill>
                  <a:schemeClr val="tx1"/>
                </a:solidFill>
                <a:latin typeface="Microsoft JhengHei UI" pitchFamily="34" charset="-120"/>
                <a:ea typeface="Microsoft JhengHei UI" pitchFamily="34" charset="-120"/>
              </a:rPr>
              <a:t>︰</a:t>
            </a:r>
            <a:r>
              <a:rPr lang="zh-TW" altLang="en-US" sz="4000" b="1" dirty="0" smtClean="0">
                <a:solidFill>
                  <a:srgbClr val="00B050"/>
                </a:solidFill>
                <a:latin typeface="Microsoft JhengHei UI" pitchFamily="34" charset="-120"/>
                <a:ea typeface="Microsoft JhengHei UI" pitchFamily="34" charset="-120"/>
              </a:rPr>
              <a:t>是</a:t>
            </a:r>
            <a:r>
              <a:rPr lang="en-US" altLang="zh-TW" sz="4000" b="1" dirty="0" smtClean="0">
                <a:solidFill>
                  <a:srgbClr val="00B050"/>
                </a:solidFill>
                <a:latin typeface="Microsoft JhengHei UI" pitchFamily="34" charset="-120"/>
                <a:ea typeface="Microsoft JhengHei UI" pitchFamily="34" charset="-120"/>
                <a:sym typeface="Wingdings"/>
              </a:rPr>
              <a:t></a:t>
            </a:r>
            <a:endParaRPr lang="en-US" altLang="zh-TW" sz="1400" b="1" dirty="0" smtClean="0">
              <a:solidFill>
                <a:srgbClr val="00B050"/>
              </a:solidFill>
              <a:latin typeface="Microsoft JhengHei UI" pitchFamily="34" charset="-120"/>
              <a:ea typeface="Microsoft JhengHei UI" pitchFamily="34" charset="-120"/>
            </a:endParaRPr>
          </a:p>
          <a:p>
            <a:pPr marL="72000"/>
            <a:r>
              <a:rPr lang="zh-TW" altLang="en-US" sz="2800" dirty="0" smtClean="0">
                <a:solidFill>
                  <a:schemeClr val="tx1"/>
                </a:solidFill>
                <a:latin typeface="Microsoft JhengHei UI" pitchFamily="34" charset="-120"/>
                <a:ea typeface="Microsoft JhengHei UI" pitchFamily="34" charset="-120"/>
              </a:rPr>
              <a:t>視障人士可以使用白杖或導盲犬協助出行</a:t>
            </a:r>
            <a:r>
              <a:rPr lang="zh-TW" altLang="en-US" sz="2800" dirty="0" smtClean="0">
                <a:solidFill>
                  <a:schemeClr val="tx1"/>
                </a:solidFill>
                <a:latin typeface="Microsoft JhengHei UI" pitchFamily="34" charset="-120"/>
                <a:ea typeface="Microsoft JhengHei UI" pitchFamily="34" charset="-120"/>
              </a:rPr>
              <a:t>，</a:t>
            </a:r>
            <a:r>
              <a:rPr lang="zh-TW" altLang="en-US" sz="2800" dirty="0">
                <a:solidFill>
                  <a:schemeClr val="tx1"/>
                </a:solidFill>
                <a:latin typeface="Microsoft JhengHei UI" pitchFamily="34" charset="-120"/>
                <a:ea typeface="Microsoft JhengHei UI" pitchFamily="34" charset="-120"/>
              </a:rPr>
              <a:t>而</a:t>
            </a:r>
            <a:r>
              <a:rPr lang="zh-TW" altLang="en-US" sz="2800" dirty="0" smtClean="0">
                <a:solidFill>
                  <a:schemeClr val="tx1"/>
                </a:solidFill>
                <a:latin typeface="Microsoft JhengHei UI" pitchFamily="34" charset="-120"/>
                <a:ea typeface="Microsoft JhengHei UI" pitchFamily="34" charset="-120"/>
              </a:rPr>
              <a:t>社區</a:t>
            </a:r>
            <a:r>
              <a:rPr lang="zh-TW" altLang="en-US" sz="2800" dirty="0" smtClean="0">
                <a:solidFill>
                  <a:schemeClr val="tx1"/>
                </a:solidFill>
                <a:latin typeface="Microsoft JhengHei UI" pitchFamily="34" charset="-120"/>
                <a:ea typeface="Microsoft JhengHei UI" pitchFamily="34" charset="-120"/>
              </a:rPr>
              <a:t>的無障礙設施，如引路徑、觸摸地圖、發聲裝置等，都可以幫助視障人士外出。</a:t>
            </a:r>
            <a:endParaRPr lang="zh-TW" altLang="en-US" sz="2800"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4210678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000" b="1" dirty="0">
                <a:solidFill>
                  <a:schemeClr val="tx1"/>
                </a:solidFill>
                <a:latin typeface="Microsoft JhengHei UI" pitchFamily="34" charset="-120"/>
                <a:ea typeface="Microsoft JhengHei UI" pitchFamily="34" charset="-120"/>
              </a:rPr>
              <a:t>問題</a:t>
            </a:r>
            <a:r>
              <a:rPr lang="en-US" altLang="zh-TW" sz="6000" b="1" dirty="0">
                <a:solidFill>
                  <a:schemeClr val="tx1"/>
                </a:solidFill>
                <a:latin typeface="Microsoft JhengHei UI" pitchFamily="34" charset="-120"/>
                <a:ea typeface="Microsoft JhengHei UI" pitchFamily="34" charset="-120"/>
              </a:rPr>
              <a:t> </a:t>
            </a:r>
            <a:r>
              <a:rPr lang="en-US" altLang="zh-TW" sz="6000" b="1" dirty="0" smtClean="0">
                <a:solidFill>
                  <a:schemeClr val="tx1"/>
                </a:solidFill>
                <a:latin typeface="Microsoft JhengHei UI" pitchFamily="34" charset="-120"/>
                <a:ea typeface="Microsoft JhengHei UI" pitchFamily="34" charset="-120"/>
              </a:rPr>
              <a:t>2</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TW" sz="6000" b="1" dirty="0">
                <a:solidFill>
                  <a:schemeClr val="tx1"/>
                </a:solidFill>
                <a:latin typeface="Microsoft JhengHei UI" pitchFamily="34" charset="-120"/>
                <a:ea typeface="Microsoft JhengHei UI" pitchFamily="34" charset="-120"/>
              </a:rPr>
              <a:t>聽障人士會使用鬧鐘嗎？</a:t>
            </a:r>
            <a:endParaRPr lang="zh-TW" altLang="en-US" sz="6000" dirty="0">
              <a:solidFill>
                <a:schemeClr val="tx1"/>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787693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3352800" y="625637"/>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solidFill>
                  <a:schemeClr val="tx1"/>
                </a:solidFill>
                <a:latin typeface="Microsoft JhengHei UI" pitchFamily="34" charset="-120"/>
                <a:ea typeface="Microsoft JhengHei UI" pitchFamily="34" charset="-120"/>
              </a:rPr>
              <a:t>答案</a:t>
            </a:r>
            <a:r>
              <a:rPr lang="en-US" altLang="zh-TW" sz="4000" b="1" dirty="0" smtClean="0">
                <a:solidFill>
                  <a:schemeClr val="tx1"/>
                </a:solidFill>
                <a:latin typeface="Microsoft JhengHei UI" pitchFamily="34" charset="-120"/>
                <a:ea typeface="Microsoft JhengHei UI" pitchFamily="34" charset="-120"/>
              </a:rPr>
              <a:t>︰</a:t>
            </a:r>
            <a:r>
              <a:rPr lang="zh-TW" altLang="en-US" sz="4000" b="1" dirty="0" smtClean="0">
                <a:solidFill>
                  <a:srgbClr val="00B050"/>
                </a:solidFill>
                <a:latin typeface="Microsoft JhengHei UI" pitchFamily="34" charset="-120"/>
                <a:ea typeface="Microsoft JhengHei UI" pitchFamily="34" charset="-120"/>
              </a:rPr>
              <a:t>是</a:t>
            </a:r>
            <a:r>
              <a:rPr lang="en-US" altLang="zh-TW" sz="4000" b="1" dirty="0" smtClean="0">
                <a:solidFill>
                  <a:srgbClr val="00B050"/>
                </a:solidFill>
                <a:latin typeface="Microsoft JhengHei UI" pitchFamily="34" charset="-120"/>
                <a:ea typeface="Microsoft JhengHei UI" pitchFamily="34" charset="-120"/>
                <a:sym typeface="Wingdings"/>
              </a:rPr>
              <a:t></a:t>
            </a:r>
            <a:endParaRPr lang="en-US" altLang="zh-TW" sz="1400" b="1" dirty="0" smtClean="0">
              <a:solidFill>
                <a:srgbClr val="00B050"/>
              </a:solidFill>
              <a:latin typeface="Microsoft JhengHei UI" pitchFamily="34" charset="-120"/>
              <a:ea typeface="Microsoft JhengHei UI" pitchFamily="34" charset="-120"/>
            </a:endParaRPr>
          </a:p>
          <a:p>
            <a:pPr marL="72000"/>
            <a:r>
              <a:rPr lang="zh-TW" altLang="zh-TW" sz="2800" dirty="0">
                <a:solidFill>
                  <a:schemeClr val="tx1"/>
                </a:solidFill>
                <a:latin typeface="Microsoft JhengHei UI" pitchFamily="34" charset="-120"/>
                <a:ea typeface="Microsoft JhengHei UI" pitchFamily="34" charset="-120"/>
              </a:rPr>
              <a:t>現時坊間有震動型鬧鐘，使用時可將其放在枕頭下，鬧鐘震動時可喚醒聽障人士。</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34" y="3308679"/>
            <a:ext cx="3602743" cy="3602743"/>
          </a:xfrm>
          <a:prstGeom prst="rect">
            <a:avLst/>
          </a:prstGeom>
        </p:spPr>
      </p:pic>
    </p:spTree>
    <p:extLst>
      <p:ext uri="{BB962C8B-B14F-4D97-AF65-F5344CB8AC3E}">
        <p14:creationId xmlns:p14="http://schemas.microsoft.com/office/powerpoint/2010/main" val="33799688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zh-TW" altLang="zh-TW" sz="6000" b="1" dirty="0">
                <a:solidFill>
                  <a:schemeClr val="tx1"/>
                </a:solidFill>
                <a:latin typeface="Microsoft JhengHei UI" pitchFamily="34" charset="-120"/>
                <a:ea typeface="Microsoft JhengHei UI" pitchFamily="34" charset="-120"/>
              </a:rPr>
              <a:t>問題</a:t>
            </a:r>
            <a:r>
              <a:rPr lang="en-US" altLang="zh-TW" sz="6000" b="1" dirty="0">
                <a:solidFill>
                  <a:schemeClr val="tx1"/>
                </a:solidFill>
                <a:latin typeface="Microsoft JhengHei UI" pitchFamily="34" charset="-120"/>
                <a:ea typeface="Microsoft JhengHei UI" pitchFamily="34" charset="-120"/>
              </a:rPr>
              <a:t> </a:t>
            </a:r>
            <a:r>
              <a:rPr lang="en-US" altLang="zh-TW" sz="6000" b="1" dirty="0" smtClean="0">
                <a:solidFill>
                  <a:schemeClr val="tx1"/>
                </a:solidFill>
                <a:latin typeface="Microsoft JhengHei UI" pitchFamily="34" charset="-120"/>
                <a:ea typeface="Microsoft JhengHei UI" pitchFamily="34" charset="-120"/>
              </a:rPr>
              <a:t>3</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TW" sz="6000" b="1" dirty="0">
                <a:solidFill>
                  <a:schemeClr val="tx1"/>
                </a:solidFill>
                <a:latin typeface="Microsoft JhengHei UI" pitchFamily="34" charset="-120"/>
                <a:ea typeface="Microsoft JhengHei UI" pitchFamily="34" charset="-120"/>
              </a:rPr>
              <a:t>在沒有電梯的情況下，我們可以把電動輪椅及其使用者抬上樓梯？</a:t>
            </a:r>
            <a:endParaRPr lang="zh-TW" altLang="en-US" sz="60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9855704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圖釘">
  <a:themeElements>
    <a:clrScheme name="圖釘">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相鄰">
  <a:themeElements>
    <a:clrScheme name="相鄰">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0.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3.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4.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5.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6.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7.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8.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9.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
  <TotalTime>951</TotalTime>
  <Words>856</Words>
  <Application>Microsoft Office PowerPoint</Application>
  <PresentationFormat>自訂</PresentationFormat>
  <Paragraphs>73</Paragraphs>
  <Slides>27</Slides>
  <Notes>0</Notes>
  <HiddenSlides>0</HiddenSlides>
  <MMClips>0</MMClips>
  <ScaleCrop>false</ScaleCrop>
  <HeadingPairs>
    <vt:vector size="4" baseType="variant">
      <vt:variant>
        <vt:lpstr>佈景主題</vt:lpstr>
      </vt:variant>
      <vt:variant>
        <vt:i4>6</vt:i4>
      </vt:variant>
      <vt:variant>
        <vt:lpstr>投影片標題</vt:lpstr>
      </vt:variant>
      <vt:variant>
        <vt:i4>27</vt:i4>
      </vt:variant>
    </vt:vector>
  </HeadingPairs>
  <TitlesOfParts>
    <vt:vector size="33" baseType="lpstr">
      <vt:lpstr>波形</vt:lpstr>
      <vt:lpstr>圖釘</vt:lpstr>
      <vt:lpstr>中庸</vt:lpstr>
      <vt:lpstr>夏至</vt:lpstr>
      <vt:lpstr>相鄰</vt:lpstr>
      <vt:lpstr>1_Office 佈景主題</vt:lpstr>
      <vt:lpstr>《無障礙共融Guide》 傷健共融工作坊 第四節︰殘疾人士的能力</vt:lpstr>
      <vt:lpstr>上節回顧</vt:lpstr>
      <vt:lpstr>熱身活動： 學是學非</vt:lpstr>
      <vt:lpstr>學是學非</vt:lpstr>
      <vt:lpstr>問題 1 視障人士可以不依靠別人帶路自行外出，對不對？</vt:lpstr>
      <vt:lpstr>PowerPoint 簡報</vt:lpstr>
      <vt:lpstr>問題 2 聽障人士會使用鬧鐘嗎？</vt:lpstr>
      <vt:lpstr>PowerPoint 簡報</vt:lpstr>
      <vt:lpstr>問題 3 在沒有電梯的情況下，我們可以把電動輪椅及其使用者抬上樓梯？</vt:lpstr>
      <vt:lpstr>PowerPoint 簡報</vt:lpstr>
      <vt:lpstr>問題 4 視障人士不能看電影。</vt:lpstr>
      <vt:lpstr>PowerPoint 簡報</vt:lpstr>
      <vt:lpstr>問題 5  聽障人士同樣可以享受音樂？</vt:lpstr>
      <vt:lpstr>PowerPoint 簡報</vt:lpstr>
      <vt:lpstr>問題 6  如果可以選擇，肢體殘疾人士必然會選用電動輪椅代步。</vt:lpstr>
      <vt:lpstr>PowerPoint 簡報</vt:lpstr>
      <vt:lpstr>問題 7 視障人士可以使用智能手機？</vt:lpstr>
      <vt:lpstr>PowerPoint 簡報</vt:lpstr>
      <vt:lpstr>問題 8 坊間有「聾啞人士」的說法，「聾」和「啞」是否有必然的關係。</vt:lpstr>
      <vt:lpstr>PowerPoint 簡報</vt:lpstr>
      <vt:lpstr>問題 9 輪椅使用者也可以參加馬拉松賽事?</vt:lpstr>
      <vt:lpstr>PowerPoint 簡報</vt:lpstr>
      <vt:lpstr>問題 10 小學生也可以推動傷健共融嗎?</vt:lpstr>
      <vt:lpstr>PowerPoint 簡報</vt:lpstr>
      <vt:lpstr>體驗活動： 同心協力</vt:lpstr>
      <vt:lpstr>同心協力</vt:lpstr>
      <vt:lpstr>總結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第二節 殘疾人士的需要</dc:title>
  <dc:creator>User</dc:creator>
  <cp:lastModifiedBy>FSD</cp:lastModifiedBy>
  <cp:revision>58</cp:revision>
  <dcterms:created xsi:type="dcterms:W3CDTF">2023-11-22T13:27:22Z</dcterms:created>
  <dcterms:modified xsi:type="dcterms:W3CDTF">2024-08-02T05:27:36Z</dcterms:modified>
</cp:coreProperties>
</file>