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25" r:id="rId2"/>
    <p:sldMasterId id="2147483737" r:id="rId3"/>
    <p:sldMasterId id="2147483749" r:id="rId4"/>
    <p:sldMasterId id="2147483761" r:id="rId5"/>
    <p:sldMasterId id="2147483785" r:id="rId6"/>
  </p:sldMasterIdLst>
  <p:sldIdLst>
    <p:sldId id="280" r:id="rId7"/>
    <p:sldId id="268" r:id="rId8"/>
    <p:sldId id="269" r:id="rId9"/>
    <p:sldId id="281" r:id="rId10"/>
    <p:sldId id="271" r:id="rId11"/>
    <p:sldId id="273" r:id="rId12"/>
    <p:sldId id="275" r:id="rId13"/>
    <p:sldId id="283" r:id="rId14"/>
    <p:sldId id="284" r:id="rId15"/>
    <p:sldId id="285" r:id="rId16"/>
    <p:sldId id="282" r:id="rId17"/>
    <p:sldId id="276" r:id="rId18"/>
    <p:sldId id="277" r:id="rId19"/>
    <p:sldId id="278" r:id="rId20"/>
    <p:sldId id="286" r:id="rId21"/>
    <p:sldId id="288" r:id="rId22"/>
    <p:sldId id="287" r:id="rId23"/>
    <p:sldId id="279" r:id="rId24"/>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p:cViewPr>
        <p:scale>
          <a:sx n="60" d="100"/>
          <a:sy n="60" d="100"/>
        </p:scale>
        <p:origin x="-486"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7"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8"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2" y="100965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0"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2302935"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9027570" y="5357595"/>
            <a:ext cx="1618428" cy="365125"/>
          </a:xfrm>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a:xfrm>
            <a:off x="1565394" y="5357595"/>
            <a:ext cx="6713127" cy="365125"/>
          </a:xfrm>
        </p:spPr>
        <p:txBody>
          <a:bodyPr/>
          <a:lstStyle/>
          <a:p>
            <a:endParaRPr lang="zh-HK" altLang="en-US"/>
          </a:p>
        </p:txBody>
      </p:sp>
      <p:sp>
        <p:nvSpPr>
          <p:cNvPr id="6" name="Slide Number Placeholder 5"/>
          <p:cNvSpPr>
            <a:spLocks noGrp="1"/>
          </p:cNvSpPr>
          <p:nvPr>
            <p:ph type="sldNum" sz="quarter" idx="12"/>
          </p:nvPr>
        </p:nvSpPr>
        <p:spPr>
          <a:xfrm>
            <a:off x="8285242" y="5357595"/>
            <a:ext cx="738697" cy="365125"/>
          </a:xfrm>
        </p:spPr>
        <p:txBody>
          <a:bodyPr/>
          <a:lstStyle>
            <a:lvl1pPr algn="ctr">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3"/>
            <a:ext cx="8338725"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691" y="3725337"/>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1731264" y="2121407"/>
            <a:ext cx="42672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077161"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Content Placeholder 10"/>
          <p:cNvSpPr>
            <a:spLocks noGrp="1"/>
          </p:cNvSpPr>
          <p:nvPr>
            <p:ph sz="quarter" idx="13"/>
          </p:nvPr>
        </p:nvSpPr>
        <p:spPr>
          <a:xfrm>
            <a:off x="1731264" y="2944368"/>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90"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6"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5"/>
            <a:ext cx="4086436"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55599" y="5885675"/>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08" y="5829264"/>
            <a:ext cx="4696809" cy="365125"/>
          </a:xfrm>
        </p:spPr>
        <p:txBody>
          <a:bodyPr/>
          <a:lstStyle/>
          <a:p>
            <a:endParaRPr lang="zh-HK" altLang="en-US"/>
          </a:p>
        </p:txBody>
      </p:sp>
      <p:sp>
        <p:nvSpPr>
          <p:cNvPr id="7" name="Slide Number Placeholder 6"/>
          <p:cNvSpPr>
            <a:spLocks noGrp="1"/>
          </p:cNvSpPr>
          <p:nvPr>
            <p:ph type="sldNum" sz="quarter" idx="12"/>
          </p:nvPr>
        </p:nvSpPr>
        <p:spPr>
          <a:xfrm rot="60000">
            <a:off x="10076420" y="5896964"/>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3"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6"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6531489"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61250" y="5888740"/>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27" y="5831040"/>
            <a:ext cx="4425391" cy="365125"/>
          </a:xfrm>
        </p:spPr>
        <p:txBody>
          <a:bodyPr/>
          <a:lstStyle/>
          <a:p>
            <a:endParaRPr lang="zh-HK" altLang="en-US"/>
          </a:p>
        </p:txBody>
      </p:sp>
      <p:sp>
        <p:nvSpPr>
          <p:cNvPr id="7" name="Slide Number Placeholder 6"/>
          <p:cNvSpPr>
            <a:spLocks noGrp="1"/>
          </p:cNvSpPr>
          <p:nvPr>
            <p:ph type="sldNum" sz="quarter" idx="12"/>
          </p:nvPr>
        </p:nvSpPr>
        <p:spPr>
          <a:xfrm rot="60000">
            <a:off x="10082788" y="5900029"/>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925693"/>
            <a:ext cx="1907823"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730963" y="1106315"/>
            <a:ext cx="690503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7" name="頁尾版面配置區 16"/>
          <p:cNvSpPr>
            <a:spLocks noGrp="1"/>
          </p:cNvSpPr>
          <p:nvPr>
            <p:ph type="ftr" sz="quarter" idx="11"/>
          </p:nvPr>
        </p:nvSpPr>
        <p:spPr/>
        <p:txBody>
          <a:bodyPr/>
          <a:lstStyle/>
          <a:p>
            <a:endParaRPr lang="zh-HK"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E2612DF1-4DF7-447B-B1B9-2AF9F0AC3CAA}" type="slidenum">
              <a:rPr lang="zh-HK" altLang="en-US" smtClean="0"/>
              <a:t>‹#›</a:t>
            </a:fld>
            <a:endParaRPr lang="zh-HK" altLang="en-US"/>
          </a:p>
        </p:txBody>
      </p:sp>
      <p:sp>
        <p:nvSpPr>
          <p:cNvPr id="7" name="矩形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8" name="內容版面配置區 7"/>
          <p:cNvSpPr>
            <a:spLocks noGrp="1"/>
          </p:cNvSpPr>
          <p:nvPr>
            <p:ph sz="quarter" idx="1"/>
          </p:nvPr>
        </p:nvSpPr>
        <p:spPr>
          <a:xfrm>
            <a:off x="1219200" y="1447800"/>
            <a:ext cx="103632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a:xfrm>
            <a:off x="1066800" y="6172200"/>
            <a:ext cx="5334000" cy="457200"/>
          </a:xfrm>
        </p:spPr>
        <p:txBody>
          <a:bodyPr/>
          <a:lstStyle/>
          <a:p>
            <a:endParaRPr lang="zh-HK" altLang="en-US"/>
          </a:p>
        </p:txBody>
      </p:sp>
      <p:sp>
        <p:nvSpPr>
          <p:cNvPr id="7" name="矩形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95072" y="6208776"/>
            <a:ext cx="609600" cy="457200"/>
          </a:xfrm>
        </p:spPr>
        <p:txBody>
          <a:bodyPr/>
          <a:lstStyle/>
          <a:p>
            <a:fld id="{E2612DF1-4DF7-447B-B1B9-2AF9F0AC3CAA}"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內容版面配置區 8"/>
          <p:cNvSpPr>
            <a:spLocks noGrp="1"/>
          </p:cNvSpPr>
          <p:nvPr>
            <p:ph sz="quarter" idx="1"/>
          </p:nvPr>
        </p:nvSpPr>
        <p:spPr>
          <a:xfrm>
            <a:off x="1219200" y="1447800"/>
            <a:ext cx="499872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578600" y="1447800"/>
            <a:ext cx="499872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19200" y="273050"/>
            <a:ext cx="103632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內容版面配置區 10"/>
          <p:cNvSpPr>
            <a:spLocks noGrp="1"/>
          </p:cNvSpPr>
          <p:nvPr>
            <p:ph sz="half" idx="2"/>
          </p:nvPr>
        </p:nvSpPr>
        <p:spPr>
          <a:xfrm>
            <a:off x="1219200" y="2247900"/>
            <a:ext cx="49784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6604000" y="2247900"/>
            <a:ext cx="49784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7"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3"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83"/>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219200" y="273050"/>
            <a:ext cx="103632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內容版面配置區 10"/>
          <p:cNvSpPr>
            <a:spLocks noGrp="1"/>
          </p:cNvSpPr>
          <p:nvPr>
            <p:ph sz="quarter" idx="1"/>
          </p:nvPr>
        </p:nvSpPr>
        <p:spPr>
          <a:xfrm>
            <a:off x="3962400" y="1600200"/>
            <a:ext cx="7620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a:xfrm>
            <a:off x="1219200" y="6172200"/>
            <a:ext cx="5181600" cy="457200"/>
          </a:xfrm>
        </p:spPr>
        <p:txBody>
          <a:bodyPr/>
          <a:lstStyle/>
          <a:p>
            <a:endParaRPr lang="zh-HK" altLang="en-US"/>
          </a:p>
        </p:txBody>
      </p:sp>
      <p:sp>
        <p:nvSpPr>
          <p:cNvPr id="7" name="投影片編號版面配置區 6"/>
          <p:cNvSpPr>
            <a:spLocks noGrp="1"/>
          </p:cNvSpPr>
          <p:nvPr>
            <p:ph type="sldNum" sz="quarter" idx="12"/>
          </p:nvPr>
        </p:nvSpPr>
        <p:spPr>
          <a:xfrm>
            <a:off x="195072" y="6208776"/>
            <a:ext cx="609600" cy="457200"/>
          </a:xfrm>
        </p:spPr>
        <p:txBody>
          <a:bodyPr/>
          <a:lstStyle/>
          <a:p>
            <a:fld id="{E2612DF1-4DF7-447B-B1B9-2AF9F0AC3CAA}" type="slidenum">
              <a:rPr lang="zh-HK" altLang="en-US" smtClean="0"/>
              <a:t>‹#›</a:t>
            </a:fld>
            <a:endParaRPr lang="zh-HK"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44"/>
            <a:ext cx="268224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219200" y="274643"/>
            <a:ext cx="7416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52FEB99-4BA1-4A8E-B351-3B305E8122C5}"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03"/>
            <a:ext cx="3556000" cy="365125"/>
          </a:xfrm>
        </p:spPr>
        <p:txBody>
          <a:bodyPr rtlCol="0"/>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a:xfrm>
            <a:off x="2133600" y="6248209"/>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3"/>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5"/>
            <a:ext cx="2946400" cy="365125"/>
          </a:xfrm>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a:xfrm>
            <a:off x="609603" y="6248210"/>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E2612DF1-4DF7-447B-B1B9-2AF9F0AC3CAA}"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5" y="3429009"/>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09"/>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06"/>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42"/>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43"/>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9" name="Footer Placeholder 18"/>
          <p:cNvSpPr>
            <a:spLocks noGrp="1"/>
          </p:cNvSpPr>
          <p:nvPr>
            <p:ph type="ftr" sz="quarter" idx="11"/>
          </p:nvPr>
        </p:nvSpPr>
        <p:spPr/>
        <p:txBody>
          <a:bodyPr/>
          <a:lstStyle/>
          <a:p>
            <a:endParaRPr lang="zh-HK" altLang="en-US"/>
          </a:p>
        </p:txBody>
      </p:sp>
      <p:sp>
        <p:nvSpPr>
          <p:cNvPr id="27" name="Slide Number Placeholder 2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10769600" y="6356351"/>
            <a:ext cx="812800" cy="365125"/>
          </a:xfrm>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4" name="Text Placeholder 3"/>
          <p:cNvSpPr>
            <a:spLocks noGrp="1"/>
          </p:cNvSpPr>
          <p:nvPr>
            <p:ph type="body" sz="half" idx="2"/>
          </p:nvPr>
        </p:nvSpPr>
        <p:spPr>
          <a:xfrm>
            <a:off x="1219200" y="3581409"/>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9"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17"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73"/>
            <a:ext cx="5048920" cy="365125"/>
          </a:xfrm>
          <a:prstGeom prst="rect">
            <a:avLst/>
          </a:prstGeom>
        </p:spPr>
        <p:txBody>
          <a:bodyPr vert="horz" lIns="91440" tIns="45720" rIns="91440" bIns="45720" rtlCol="0" anchor="ctr"/>
          <a:lstStyle>
            <a:lvl1pPr algn="r">
              <a:defRPr sz="1000">
                <a:solidFill>
                  <a:schemeClr val="tx2"/>
                </a:solidFill>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258190" y="6250173"/>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72"/>
            <a:ext cx="1549101" cy="365125"/>
          </a:xfrm>
          <a:prstGeom prst="rect">
            <a:avLst/>
          </a:prstGeom>
        </p:spPr>
        <p:txBody>
          <a:bodyPr vert="horz" lIns="91440" tIns="45720" rIns="91440" bIns="45720" rtlCol="0" anchor="ctr"/>
          <a:lstStyle>
            <a:lvl1pPr algn="ctr">
              <a:defRPr sz="1000">
                <a:solidFill>
                  <a:schemeClr val="tx2"/>
                </a:solidFill>
              </a:defRPr>
            </a:lvl1pPr>
          </a:lstStyle>
          <a:p>
            <a:fld id="{E2612DF1-4DF7-447B-B1B9-2AF9F0AC3CAA}" type="slidenum">
              <a:rPr lang="zh-HK" altLang="en-US" smtClean="0"/>
              <a:t>‹#›</a:t>
            </a:fld>
            <a:endParaRPr lang="zh-HK" altLang="en-US"/>
          </a:p>
        </p:txBody>
      </p:sp>
      <p:sp>
        <p:nvSpPr>
          <p:cNvPr id="3" name="Text Placeholder 2"/>
          <p:cNvSpPr>
            <a:spLocks noGrp="1"/>
          </p:cNvSpPr>
          <p:nvPr>
            <p:ph type="body" idx="1"/>
          </p:nvPr>
        </p:nvSpPr>
        <p:spPr>
          <a:xfrm>
            <a:off x="1162762"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2"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0"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3" y="817585"/>
            <a:ext cx="9286993"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50722" y="2119257"/>
            <a:ext cx="8261873"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06119" y="5809155"/>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1219203" y="5809155"/>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HK" altLang="en-US"/>
          </a:p>
        </p:txBody>
      </p:sp>
      <p:sp>
        <p:nvSpPr>
          <p:cNvPr id="6" name="Slide Number Placeholder 5"/>
          <p:cNvSpPr>
            <a:spLocks noGrp="1"/>
          </p:cNvSpPr>
          <p:nvPr>
            <p:ph type="sldNum" sz="quarter" idx="4"/>
          </p:nvPr>
        </p:nvSpPr>
        <p:spPr>
          <a:xfrm>
            <a:off x="10226938" y="5809155"/>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HK" altLang="en-US"/>
          </a:p>
        </p:txBody>
      </p:sp>
      <p:sp>
        <p:nvSpPr>
          <p:cNvPr id="23" name="投影片編號版面配置區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0"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52FEB99-4BA1-4A8E-B351-3B305E8122C5}" type="datetimeFigureOut">
              <a:rPr lang="zh-HK" altLang="en-US" smtClean="0"/>
              <a:t>2/8/2024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612DF1-4DF7-447B-B1B9-2AF9F0AC3CAA}"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2FEB99-4BA1-4A8E-B351-3B305E8122C5}" type="datetimeFigureOut">
              <a:rPr lang="zh-HK" altLang="en-US" smtClean="0"/>
              <a:t>2/8/2024</a:t>
            </a:fld>
            <a:endParaRPr lang="zh-HK"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HK" alt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612DF1-4DF7-447B-B1B9-2AF9F0AC3CAA}" type="slidenum">
              <a:rPr lang="zh-HK" altLang="en-US" smtClean="0"/>
              <a:t>‹#›</a:t>
            </a:fld>
            <a:endParaRPr lang="zh-HK"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00" y="-5145023"/>
            <a:ext cx="21383999" cy="12027086"/>
          </a:xfrm>
          <a:prstGeom prst="rect">
            <a:avLst/>
          </a:prstGeom>
        </p:spPr>
      </p:pic>
      <p:sp>
        <p:nvSpPr>
          <p:cNvPr id="2" name="標題 1"/>
          <p:cNvSpPr>
            <a:spLocks noGrp="1"/>
          </p:cNvSpPr>
          <p:nvPr>
            <p:ph type="ctrTitle"/>
          </p:nvPr>
        </p:nvSpPr>
        <p:spPr>
          <a:xfrm>
            <a:off x="0" y="0"/>
            <a:ext cx="12192003" cy="3359212"/>
          </a:xfrm>
        </p:spPr>
        <p:txBody>
          <a:bodyPr>
            <a:noAutofit/>
          </a:bodyPr>
          <a:lstStyle/>
          <a:p>
            <a:r>
              <a:rPr lang="en-US" altLang="zh-TW" sz="5500" b="1" dirty="0" smtClean="0">
                <a:solidFill>
                  <a:schemeClr val="tx1"/>
                </a:solidFill>
                <a:latin typeface="Microsoft JhengHei UI" pitchFamily="34" charset="-120"/>
                <a:ea typeface="Microsoft JhengHei UI" pitchFamily="34" charset="-120"/>
              </a:rPr>
              <a:t/>
            </a:r>
            <a:br>
              <a:rPr lang="en-US" altLang="zh-TW" sz="5500" b="1" dirty="0" smtClean="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
            </a:r>
            <a:br>
              <a:rPr lang="en-US" altLang="zh-TW" sz="5500" b="1" dirty="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《Guide to Accessible Inclusion》</a:t>
            </a:r>
            <a:br>
              <a:rPr lang="en-US" altLang="zh-TW" sz="5500" b="1" dirty="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Accessible Inclusion Workshop</a:t>
            </a:r>
            <a:r>
              <a:rPr lang="en-US" altLang="zh-TW" sz="4000" b="1" dirty="0">
                <a:solidFill>
                  <a:schemeClr val="tx1"/>
                </a:solidFill>
                <a:latin typeface="Microsoft JhengHei UI" pitchFamily="34" charset="-120"/>
                <a:ea typeface="Microsoft JhengHei UI" pitchFamily="34" charset="-120"/>
              </a:rPr>
              <a:t/>
            </a:r>
            <a:br>
              <a:rPr lang="en-US" altLang="zh-TW" sz="4000" b="1" dirty="0">
                <a:solidFill>
                  <a:schemeClr val="tx1"/>
                </a:solidFill>
                <a:latin typeface="Microsoft JhengHei UI" pitchFamily="34" charset="-120"/>
                <a:ea typeface="Microsoft JhengHei UI" pitchFamily="34" charset="-120"/>
              </a:rPr>
            </a:br>
            <a:r>
              <a:rPr lang="en-US" altLang="zh-TW" sz="3800" b="1" dirty="0">
                <a:solidFill>
                  <a:schemeClr val="bg1"/>
                </a:solidFill>
                <a:latin typeface="Microsoft JhengHei UI" pitchFamily="34" charset="-120"/>
                <a:ea typeface="Microsoft JhengHei UI" pitchFamily="34" charset="-120"/>
              </a:rPr>
              <a:t>Session </a:t>
            </a:r>
            <a:r>
              <a:rPr lang="en-US" altLang="zh-TW" sz="3800" b="1" dirty="0" smtClean="0">
                <a:solidFill>
                  <a:schemeClr val="bg1"/>
                </a:solidFill>
                <a:latin typeface="Microsoft JhengHei UI" pitchFamily="34" charset="-120"/>
                <a:ea typeface="Microsoft JhengHei UI" pitchFamily="34" charset="-120"/>
              </a:rPr>
              <a:t>II: The Needs of People with disabilities </a:t>
            </a:r>
            <a:endParaRPr lang="zh-TW" altLang="en-US" sz="3800" b="1" dirty="0">
              <a:solidFill>
                <a:schemeClr val="bg1"/>
              </a:solidFill>
              <a:latin typeface="Microsoft JhengHei UI" pitchFamily="34" charset="-120"/>
              <a:ea typeface="Microsoft JhengHei UI" pitchFamily="34" charset="-120"/>
            </a:endParaRPr>
          </a:p>
        </p:txBody>
      </p:sp>
      <p:sp>
        <p:nvSpPr>
          <p:cNvPr id="9" name="文字方塊 8"/>
          <p:cNvSpPr txBox="1"/>
          <p:nvPr/>
        </p:nvSpPr>
        <p:spPr>
          <a:xfrm>
            <a:off x="317010" y="3547108"/>
            <a:ext cx="3378689" cy="646331"/>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Sponsored by </a:t>
            </a:r>
          </a:p>
          <a:p>
            <a:r>
              <a:rPr lang="en-US" altLang="zh-TW" b="1" dirty="0" err="1" smtClean="0">
                <a:latin typeface="Microsoft JhengHei UI" pitchFamily="34" charset="-120"/>
                <a:ea typeface="Microsoft JhengHei UI" pitchFamily="34" charset="-120"/>
              </a:rPr>
              <a:t>Labour</a:t>
            </a:r>
            <a:r>
              <a:rPr lang="en-US" altLang="zh-TW" b="1" dirty="0" smtClean="0">
                <a:latin typeface="Microsoft JhengHei UI" pitchFamily="34" charset="-120"/>
                <a:ea typeface="Microsoft JhengHei UI" pitchFamily="34" charset="-120"/>
              </a:rPr>
              <a:t> and Welfare Bureau</a:t>
            </a:r>
          </a:p>
        </p:txBody>
      </p:sp>
      <p:sp>
        <p:nvSpPr>
          <p:cNvPr id="10" name="文字方塊 9"/>
          <p:cNvSpPr txBox="1"/>
          <p:nvPr/>
        </p:nvSpPr>
        <p:spPr>
          <a:xfrm>
            <a:off x="317011" y="5542002"/>
            <a:ext cx="1500297" cy="369332"/>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Production </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11" y="5730008"/>
            <a:ext cx="2761200" cy="1016517"/>
          </a:xfrm>
          <a:prstGeom prst="rect">
            <a:avLst/>
          </a:prstGeom>
        </p:spPr>
      </p:pic>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10" y="4102002"/>
            <a:ext cx="1440000" cy="1440000"/>
          </a:xfrm>
          <a:prstGeom prst="rect">
            <a:avLst/>
          </a:prstGeom>
        </p:spPr>
      </p:pic>
    </p:spTree>
    <p:extLst>
      <p:ext uri="{BB962C8B-B14F-4D97-AF65-F5344CB8AC3E}">
        <p14:creationId xmlns:p14="http://schemas.microsoft.com/office/powerpoint/2010/main" val="259790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729916" y="795929"/>
            <a:ext cx="10972800" cy="1143000"/>
          </a:xfrm>
        </p:spPr>
        <p:txBody>
          <a:bodyPr>
            <a:normAutofit/>
          </a:bodyPr>
          <a:lstStyle/>
          <a:p>
            <a:r>
              <a:rPr lang="en-HK" altLang="zh-TW" sz="5400" b="1" dirty="0">
                <a:solidFill>
                  <a:srgbClr val="00B050"/>
                </a:solidFill>
                <a:latin typeface="Microsoft JhengHei UI" pitchFamily="34" charset="-120"/>
                <a:ea typeface="Microsoft JhengHei UI" pitchFamily="34" charset="-120"/>
              </a:rPr>
              <a:t>Thomas Edison (1847-1931)</a:t>
            </a:r>
            <a:endParaRPr lang="zh-TW" altLang="zh-TW" sz="54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33668" y="2187575"/>
            <a:ext cx="6272463" cy="3212425"/>
          </a:xfrm>
        </p:spPr>
        <p:txBody>
          <a:bodyPr>
            <a:normAutofit/>
          </a:bodyPr>
          <a:lstStyle/>
          <a:p>
            <a:pPr marL="0" indent="0">
              <a:buNone/>
            </a:pPr>
            <a:r>
              <a:rPr lang="en-HK" altLang="zh-TW" sz="2400" dirty="0" smtClean="0">
                <a:latin typeface="Microsoft JhengHei UI" pitchFamily="34" charset="-120"/>
                <a:ea typeface="Microsoft JhengHei UI" pitchFamily="34" charset="-120"/>
              </a:rPr>
              <a:t>Edison‘s </a:t>
            </a:r>
            <a:r>
              <a:rPr lang="en-HK" altLang="zh-TW" sz="2400" dirty="0">
                <a:latin typeface="Microsoft JhengHei UI" pitchFamily="34" charset="-120"/>
                <a:ea typeface="Microsoft JhengHei UI" pitchFamily="34" charset="-120"/>
              </a:rPr>
              <a:t>hearing loss </a:t>
            </a:r>
            <a:r>
              <a:rPr lang="en-HK" altLang="zh-TW" sz="2400" dirty="0" smtClean="0">
                <a:latin typeface="Microsoft JhengHei UI" pitchFamily="34" charset="-120"/>
                <a:ea typeface="Microsoft JhengHei UI" pitchFamily="34" charset="-120"/>
              </a:rPr>
              <a:t>didn’t </a:t>
            </a:r>
            <a:r>
              <a:rPr lang="en-HK" altLang="zh-TW" sz="2400" dirty="0">
                <a:latin typeface="Microsoft JhengHei UI" pitchFamily="34" charset="-120"/>
                <a:ea typeface="Microsoft JhengHei UI" pitchFamily="34" charset="-120"/>
              </a:rPr>
              <a:t>stop him from succeeding, and his inventions have touched the lives of generations of people around the world. </a:t>
            </a:r>
            <a:endParaRPr lang="en-HK" altLang="zh-TW" sz="2400" dirty="0" smtClean="0">
              <a:latin typeface="Microsoft JhengHei UI" pitchFamily="34" charset="-120"/>
              <a:ea typeface="Microsoft JhengHei UI" pitchFamily="34" charset="-120"/>
            </a:endParaRPr>
          </a:p>
          <a:p>
            <a:endParaRPr lang="en-HK" altLang="zh-TW" sz="2400" dirty="0">
              <a:latin typeface="Microsoft JhengHei UI" pitchFamily="34" charset="-120"/>
              <a:ea typeface="Microsoft JhengHei UI" pitchFamily="34" charset="-120"/>
            </a:endParaRPr>
          </a:p>
          <a:p>
            <a:pPr marL="0" indent="0">
              <a:buNone/>
            </a:pPr>
            <a:r>
              <a:rPr lang="en-HK" altLang="zh-TW" sz="2400" b="1" dirty="0" smtClean="0">
                <a:solidFill>
                  <a:srgbClr val="0070C0"/>
                </a:solidFill>
                <a:latin typeface="Microsoft JhengHei UI" pitchFamily="34" charset="-120"/>
                <a:ea typeface="Microsoft JhengHei UI" pitchFamily="34" charset="-120"/>
              </a:rPr>
              <a:t>He </a:t>
            </a:r>
            <a:r>
              <a:rPr lang="en-HK" altLang="zh-TW" sz="2400" b="1" dirty="0">
                <a:solidFill>
                  <a:srgbClr val="0070C0"/>
                </a:solidFill>
                <a:latin typeface="Microsoft JhengHei UI" pitchFamily="34" charset="-120"/>
                <a:ea typeface="Microsoft JhengHei UI" pitchFamily="34" charset="-120"/>
              </a:rPr>
              <a:t>is an inspirational role model </a:t>
            </a:r>
            <a:r>
              <a:rPr lang="en-HK" altLang="zh-TW" sz="2400" b="1" dirty="0" smtClean="0">
                <a:solidFill>
                  <a:srgbClr val="0070C0"/>
                </a:solidFill>
                <a:latin typeface="Microsoft JhengHei UI" pitchFamily="34" charset="-120"/>
                <a:ea typeface="Microsoft JhengHei UI" pitchFamily="34" charset="-120"/>
              </a:rPr>
              <a:t>more who </a:t>
            </a:r>
            <a:r>
              <a:rPr lang="en-HK" altLang="zh-TW" sz="2400" b="1" dirty="0">
                <a:solidFill>
                  <a:srgbClr val="0070C0"/>
                </a:solidFill>
                <a:latin typeface="Microsoft JhengHei UI" pitchFamily="34" charset="-120"/>
                <a:ea typeface="Microsoft JhengHei UI" pitchFamily="34" charset="-120"/>
              </a:rPr>
              <a:t>has motivated people all over the world.</a:t>
            </a:r>
            <a:endParaRPr lang="zh-TW" altLang="zh-TW" sz="2400" b="1" dirty="0">
              <a:solidFill>
                <a:srgbClr val="0070C0"/>
              </a:solidFill>
              <a:latin typeface="Microsoft JhengHei UI" pitchFamily="34" charset="-120"/>
              <a:ea typeface="Microsoft JhengHei UI" pitchFamily="34" charset="-120"/>
            </a:endParaRPr>
          </a:p>
          <a:p>
            <a:pPr marL="0" indent="0">
              <a:buNone/>
            </a:pPr>
            <a:endParaRPr lang="zh-TW" altLang="en-US" sz="2800" dirty="0" smtClean="0">
              <a:solidFill>
                <a:srgbClr val="0070C0"/>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891" y="1938929"/>
            <a:ext cx="4085300" cy="3268563"/>
          </a:xfrm>
          <a:prstGeom prst="rect">
            <a:avLst/>
          </a:prstGeom>
        </p:spPr>
      </p:pic>
    </p:spTree>
    <p:extLst>
      <p:ext uri="{BB962C8B-B14F-4D97-AF65-F5344CB8AC3E}">
        <p14:creationId xmlns:p14="http://schemas.microsoft.com/office/powerpoint/2010/main" val="3787568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999" y="-5169086"/>
            <a:ext cx="21383998" cy="12027086"/>
          </a:xfrm>
          <a:prstGeom prst="rect">
            <a:avLst/>
          </a:prstGeom>
        </p:spPr>
      </p:pic>
      <p:sp>
        <p:nvSpPr>
          <p:cNvPr id="2" name="標題 1"/>
          <p:cNvSpPr>
            <a:spLocks noGrp="1"/>
          </p:cNvSpPr>
          <p:nvPr>
            <p:ph type="ctrTitle"/>
          </p:nvPr>
        </p:nvSpPr>
        <p:spPr>
          <a:xfrm>
            <a:off x="1788759" y="1080117"/>
            <a:ext cx="10403240" cy="2263225"/>
          </a:xfrm>
        </p:spPr>
        <p:txBody>
          <a:bodyPr>
            <a:noAutofit/>
          </a:bodyPr>
          <a:lstStyle/>
          <a:p>
            <a:r>
              <a:rPr lang="en-US" altLang="zh-TW" sz="5000" b="1" dirty="0">
                <a:solidFill>
                  <a:schemeClr val="tx1"/>
                </a:solidFill>
                <a:latin typeface="Microsoft JhengHei UI" pitchFamily="34" charset="-120"/>
                <a:ea typeface="Microsoft JhengHei UI" pitchFamily="34" charset="-120"/>
              </a:rPr>
              <a:t>Experiential activity</a:t>
            </a:r>
            <a:r>
              <a:rPr lang="zh-TW" altLang="en-US" sz="5000" b="1" dirty="0">
                <a:solidFill>
                  <a:schemeClr val="tx1"/>
                </a:solidFill>
                <a:latin typeface="Microsoft JhengHei UI" pitchFamily="34" charset="-120"/>
                <a:ea typeface="Microsoft JhengHei UI" pitchFamily="34" charset="-120"/>
              </a:rPr>
              <a:t>：</a:t>
            </a:r>
            <a:r>
              <a:rPr lang="zh-TW" altLang="zh-HK" sz="5000" dirty="0">
                <a:solidFill>
                  <a:schemeClr val="tx1"/>
                </a:solidFill>
                <a:latin typeface="Microsoft JhengHei UI" pitchFamily="34" charset="-120"/>
                <a:ea typeface="Microsoft JhengHei UI" pitchFamily="34" charset="-120"/>
              </a:rPr>
              <a:t/>
            </a:r>
            <a:br>
              <a:rPr lang="zh-TW" altLang="zh-HK" sz="5000" dirty="0">
                <a:solidFill>
                  <a:schemeClr val="tx1"/>
                </a:solidFill>
                <a:latin typeface="Microsoft JhengHei UI" pitchFamily="34" charset="-120"/>
                <a:ea typeface="Microsoft JhengHei UI" pitchFamily="34" charset="-120"/>
              </a:rPr>
            </a:br>
            <a:r>
              <a:rPr lang="en-US" altLang="zh-TW" sz="6000" b="1" dirty="0" smtClean="0">
                <a:solidFill>
                  <a:schemeClr val="tx1"/>
                </a:solidFill>
                <a:latin typeface="Microsoft JhengHei UI" pitchFamily="34" charset="-120"/>
                <a:ea typeface="Microsoft JhengHei UI" pitchFamily="34" charset="-120"/>
              </a:rPr>
              <a:t>Object guessing blindfolded </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061622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title"/>
          </p:nvPr>
        </p:nvSpPr>
        <p:spPr>
          <a:xfrm>
            <a:off x="1499544" y="274638"/>
            <a:ext cx="10692456" cy="1143000"/>
          </a:xfrm>
        </p:spPr>
        <p:txBody>
          <a:bodyPr>
            <a:noAutofit/>
          </a:bodyPr>
          <a:lstStyle/>
          <a:p>
            <a:r>
              <a:rPr lang="en-US" altLang="zh-TW" sz="5000" b="1" dirty="0" smtClean="0">
                <a:solidFill>
                  <a:srgbClr val="00B050"/>
                </a:solidFill>
                <a:effectLst/>
                <a:latin typeface="Microsoft JhengHei UI" pitchFamily="34" charset="-120"/>
                <a:ea typeface="Microsoft JhengHei UI" pitchFamily="34" charset="-120"/>
              </a:rPr>
              <a:t>OBJECT GUESSING BLINDFOLDED</a:t>
            </a:r>
            <a:endParaRPr lang="zh-HK" altLang="en-US" sz="5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697574" y="1447800"/>
            <a:ext cx="9997440" cy="2883568"/>
          </a:xfrm>
        </p:spPr>
        <p:txBody>
          <a:bodyPr>
            <a:normAutofit/>
          </a:bodyPr>
          <a:lstStyle/>
          <a:p>
            <a:pPr marL="596646" lvl="0" indent="-514350">
              <a:buClrTx/>
              <a:buFont typeface="+mj-lt"/>
              <a:buAutoNum type="arabicPeriod"/>
            </a:pPr>
            <a:r>
              <a:rPr lang="en-US" altLang="zh-TW" sz="2400" dirty="0">
                <a:latin typeface="Microsoft JhengHei UI" pitchFamily="34" charset="-120"/>
                <a:ea typeface="Microsoft JhengHei UI" pitchFamily="34" charset="-120"/>
              </a:rPr>
              <a:t>Students take turns being blindfolded/closing their eyes and use their sense of touch to feel and guess what the object is</a:t>
            </a:r>
            <a:r>
              <a:rPr lang="en-US" altLang="zh-TW" sz="2400" dirty="0" smtClean="0">
                <a:latin typeface="Microsoft JhengHei UI" pitchFamily="34" charset="-120"/>
                <a:ea typeface="Microsoft JhengHei UI" pitchFamily="34" charset="-120"/>
              </a:rPr>
              <a:t>.</a:t>
            </a:r>
          </a:p>
          <a:p>
            <a:pPr marL="596646" lvl="0" indent="-514350">
              <a:buClrTx/>
              <a:buFont typeface="+mj-lt"/>
              <a:buAutoNum type="arabicPeriod"/>
            </a:pPr>
            <a:endParaRPr lang="zh-TW" altLang="zh-TW" sz="2400" dirty="0">
              <a:latin typeface="Microsoft JhengHei UI" pitchFamily="34" charset="-120"/>
              <a:ea typeface="Microsoft JhengHei UI" pitchFamily="34" charset="-120"/>
            </a:endParaRPr>
          </a:p>
          <a:p>
            <a:pPr marL="596646" lvl="0" indent="-514350">
              <a:buClrTx/>
              <a:buFont typeface="+mj-lt"/>
              <a:buAutoNum type="arabicPeriod"/>
            </a:pPr>
            <a:r>
              <a:rPr lang="en-US" altLang="zh-TW" sz="2400" dirty="0">
                <a:latin typeface="Microsoft JhengHei UI" pitchFamily="34" charset="-120"/>
                <a:ea typeface="Microsoft JhengHei UI" pitchFamily="34" charset="-120"/>
              </a:rPr>
              <a:t>Students, please pay attention to your experiences and feelings during the activity.</a:t>
            </a:r>
            <a:endParaRPr lang="zh-TW" altLang="zh-TW" sz="24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70990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46" y="378000"/>
            <a:ext cx="11521354" cy="6480000"/>
          </a:xfrm>
          <a:prstGeom prst="rect">
            <a:avLst/>
          </a:prstGeom>
        </p:spPr>
      </p:pic>
      <p:sp>
        <p:nvSpPr>
          <p:cNvPr id="2" name="標題 1"/>
          <p:cNvSpPr>
            <a:spLocks noGrp="1"/>
          </p:cNvSpPr>
          <p:nvPr>
            <p:ph type="title"/>
          </p:nvPr>
        </p:nvSpPr>
        <p:spPr>
          <a:xfrm>
            <a:off x="588902" y="631898"/>
            <a:ext cx="10972800" cy="1143000"/>
          </a:xfrm>
        </p:spPr>
        <p:txBody>
          <a:bodyPr>
            <a:normAutofit fontScale="90000"/>
          </a:bodyPr>
          <a:lstStyle/>
          <a:p>
            <a:r>
              <a:rPr lang="en-HK" altLang="zh-TW" sz="6000" b="1" dirty="0">
                <a:solidFill>
                  <a:srgbClr val="0070C0"/>
                </a:solidFill>
                <a:latin typeface="Microsoft JhengHei UI" pitchFamily="34" charset="-120"/>
                <a:ea typeface="Microsoft JhengHei UI" pitchFamily="34" charset="-120"/>
              </a:rPr>
              <a:t>People with Visual </a:t>
            </a:r>
            <a:r>
              <a:rPr lang="en-HK" altLang="zh-TW" sz="6000" b="1" dirty="0" smtClean="0">
                <a:solidFill>
                  <a:srgbClr val="0070C0"/>
                </a:solidFill>
                <a:latin typeface="Microsoft JhengHei UI" pitchFamily="34" charset="-120"/>
                <a:ea typeface="Microsoft JhengHei UI" pitchFamily="34" charset="-120"/>
              </a:rPr>
              <a:t>Impairment</a:t>
            </a:r>
            <a:endParaRPr lang="zh-TW" altLang="zh-TW"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3027302" y="1965559"/>
            <a:ext cx="8402698" cy="4107784"/>
          </a:xfrm>
        </p:spPr>
        <p:txBody>
          <a:bodyPr>
            <a:noAutofit/>
          </a:bodyPr>
          <a:lstStyle/>
          <a:p>
            <a:pPr marL="265113" indent="-265113">
              <a:buNone/>
            </a:pPr>
            <a:r>
              <a:rPr lang="en-HK" altLang="zh-TW" sz="2200" dirty="0" smtClean="0">
                <a:latin typeface="Microsoft JhengHei UI" pitchFamily="34" charset="-120"/>
                <a:ea typeface="Microsoft JhengHei UI" pitchFamily="34" charset="-120"/>
              </a:rPr>
              <a:t>1. A </a:t>
            </a:r>
            <a:r>
              <a:rPr lang="en-HK" altLang="zh-TW" sz="2200" dirty="0">
                <a:latin typeface="Microsoft JhengHei UI" pitchFamily="34" charset="-120"/>
                <a:ea typeface="Microsoft JhengHei UI" pitchFamily="34" charset="-120"/>
              </a:rPr>
              <a:t>visually impaired person is a person who has lost some of all of their sight.</a:t>
            </a:r>
            <a:endParaRPr lang="zh-TW" altLang="zh-TW" sz="2200" dirty="0">
              <a:latin typeface="Microsoft JhengHei UI" pitchFamily="34" charset="-120"/>
              <a:ea typeface="Microsoft JhengHei UI" pitchFamily="34" charset="-120"/>
            </a:endParaRPr>
          </a:p>
          <a:p>
            <a:pPr marL="265113" indent="-265113">
              <a:buClr>
                <a:schemeClr val="tx1"/>
              </a:buClr>
              <a:buFont typeface="+mj-lt"/>
              <a:buAutoNum type="arabicPeriod"/>
            </a:pPr>
            <a:endParaRPr lang="en-US" altLang="zh-TW" sz="900" dirty="0" smtClean="0">
              <a:latin typeface="Microsoft JhengHei UI" pitchFamily="34" charset="-120"/>
              <a:ea typeface="Microsoft JhengHei UI" pitchFamily="34" charset="-120"/>
            </a:endParaRPr>
          </a:p>
          <a:p>
            <a:pPr marL="265113" indent="-265113">
              <a:buClr>
                <a:schemeClr val="tx1"/>
              </a:buClr>
              <a:buFont typeface="+mj-lt"/>
              <a:buAutoNum type="arabicPeriod"/>
            </a:pPr>
            <a:endParaRPr lang="en-US" altLang="zh-TW" sz="900" dirty="0" smtClean="0">
              <a:latin typeface="Microsoft JhengHei UI" pitchFamily="34" charset="-120"/>
              <a:ea typeface="Microsoft JhengHei UI" pitchFamily="34" charset="-120"/>
            </a:endParaRPr>
          </a:p>
          <a:p>
            <a:pPr marL="265113" indent="-265113">
              <a:buClr>
                <a:schemeClr val="tx1"/>
              </a:buClr>
              <a:buFont typeface="+mj-lt"/>
              <a:buAutoNum type="arabicPeriod"/>
            </a:pPr>
            <a:endParaRPr lang="en-US" altLang="zh-TW" sz="900" dirty="0" smtClean="0">
              <a:latin typeface="Microsoft JhengHei UI" pitchFamily="34" charset="-120"/>
              <a:ea typeface="Microsoft JhengHei UI" pitchFamily="34" charset="-120"/>
            </a:endParaRPr>
          </a:p>
          <a:p>
            <a:pPr marL="265113" indent="-265113">
              <a:buNone/>
            </a:pPr>
            <a:r>
              <a:rPr lang="en-HK" altLang="zh-TW" sz="2200" dirty="0" smtClean="0">
                <a:latin typeface="Microsoft JhengHei UI" pitchFamily="34" charset="-120"/>
                <a:ea typeface="Microsoft JhengHei UI" pitchFamily="34" charset="-120"/>
              </a:rPr>
              <a:t>2. Some </a:t>
            </a:r>
            <a:r>
              <a:rPr lang="en-HK" altLang="zh-TW" sz="2200" dirty="0">
                <a:latin typeface="Microsoft JhengHei UI" pitchFamily="34" charset="-120"/>
                <a:ea typeface="Microsoft JhengHei UI" pitchFamily="34" charset="-120"/>
              </a:rPr>
              <a:t>visually impaired people need to use a white cane or guide dog to help them in the street, to avoid knocking things over and to prevent accidents when they go out. If the community does not provide the accessible facilities that visually impaired people need, such as tactile pathways or public announcement systems at bus stops, they can easily get lost when they are out and about.</a:t>
            </a:r>
            <a:endParaRPr lang="zh-TW" altLang="zh-TW" sz="22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02" y="1748991"/>
            <a:ext cx="2160000" cy="216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02" y="4040815"/>
            <a:ext cx="2160000" cy="2160000"/>
          </a:xfrm>
          <a:prstGeom prst="rect">
            <a:avLst/>
          </a:prstGeom>
        </p:spPr>
      </p:pic>
    </p:spTree>
    <p:extLst>
      <p:ext uri="{BB962C8B-B14F-4D97-AF65-F5344CB8AC3E}">
        <p14:creationId xmlns:p14="http://schemas.microsoft.com/office/powerpoint/2010/main" val="16814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56" y="378000"/>
            <a:ext cx="11521354" cy="6480000"/>
          </a:xfrm>
          <a:prstGeom prst="rect">
            <a:avLst/>
          </a:prstGeom>
        </p:spPr>
      </p:pic>
      <p:sp>
        <p:nvSpPr>
          <p:cNvPr id="2" name="標題 1"/>
          <p:cNvSpPr>
            <a:spLocks noGrp="1"/>
          </p:cNvSpPr>
          <p:nvPr>
            <p:ph type="title"/>
          </p:nvPr>
        </p:nvSpPr>
        <p:spPr/>
        <p:txBody>
          <a:bodyPr>
            <a:normAutofit fontScale="90000"/>
          </a:bodyPr>
          <a:lstStyle/>
          <a:p>
            <a:r>
              <a:rPr lang="en-HK" altLang="zh-TW" sz="6000" b="1" dirty="0">
                <a:solidFill>
                  <a:srgbClr val="0070C0"/>
                </a:solidFill>
                <a:latin typeface="Microsoft JhengHei UI" pitchFamily="34" charset="-120"/>
                <a:ea typeface="Microsoft JhengHei UI" pitchFamily="34" charset="-120"/>
              </a:rPr>
              <a:t>People with Visual Impairment</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3064046" y="1966830"/>
            <a:ext cx="8317828" cy="3856452"/>
          </a:xfrm>
        </p:spPr>
        <p:txBody>
          <a:bodyPr>
            <a:noAutofit/>
          </a:bodyPr>
          <a:lstStyle/>
          <a:p>
            <a:pPr marL="265113" indent="-265113">
              <a:buNone/>
            </a:pPr>
            <a:r>
              <a:rPr lang="en-US" altLang="zh-TW" sz="2200" dirty="0" smtClean="0">
                <a:latin typeface="Microsoft JhengHei UI" pitchFamily="34" charset="-120"/>
                <a:ea typeface="Microsoft JhengHei UI" pitchFamily="34" charset="-120"/>
              </a:rPr>
              <a:t>3. </a:t>
            </a:r>
            <a:r>
              <a:rPr lang="en-HK" altLang="zh-TW" sz="2200" dirty="0">
                <a:latin typeface="Microsoft JhengHei UI" pitchFamily="34" charset="-120"/>
                <a:ea typeface="Microsoft JhengHei UI" pitchFamily="34" charset="-120"/>
              </a:rPr>
              <a:t>Because their vision is affected, they also face many challenges in their daily lives, such as recognising clothing, reading or using smartphones, etc. They need to use some assistive devices to help them.</a:t>
            </a:r>
            <a:endParaRPr lang="zh-TW" altLang="zh-TW" sz="2200" dirty="0">
              <a:latin typeface="Microsoft JhengHei UI" pitchFamily="34" charset="-120"/>
              <a:ea typeface="Microsoft JhengHei UI" pitchFamily="34" charset="-120"/>
            </a:endParaRPr>
          </a:p>
          <a:p>
            <a:pPr marL="265113" indent="-265113">
              <a:buClrTx/>
              <a:buFont typeface="+mj-lt"/>
              <a:buAutoNum type="arabicPeriod"/>
            </a:pPr>
            <a:endParaRPr lang="en-US" altLang="zh-TW" sz="2200" dirty="0" smtClean="0">
              <a:latin typeface="Microsoft JhengHei UI" pitchFamily="34" charset="-120"/>
              <a:ea typeface="Microsoft JhengHei UI" pitchFamily="34" charset="-120"/>
            </a:endParaRPr>
          </a:p>
          <a:p>
            <a:pPr marL="265113" indent="-265113">
              <a:buClrTx/>
              <a:buFont typeface="+mj-lt"/>
              <a:buAutoNum type="arabicPeriod"/>
            </a:pPr>
            <a:endParaRPr lang="en-US" altLang="zh-TW" sz="2200" dirty="0" smtClean="0">
              <a:latin typeface="Microsoft JhengHei UI" pitchFamily="34" charset="-120"/>
              <a:ea typeface="Microsoft JhengHei UI" pitchFamily="34" charset="-120"/>
            </a:endParaRPr>
          </a:p>
          <a:p>
            <a:pPr marL="265113" indent="-265113">
              <a:buNone/>
            </a:pPr>
            <a:r>
              <a:rPr lang="en-US" altLang="zh-TW" sz="2200" dirty="0" smtClean="0">
                <a:latin typeface="Microsoft JhengHei UI" pitchFamily="34" charset="-120"/>
                <a:ea typeface="Microsoft JhengHei UI" pitchFamily="34" charset="-120"/>
              </a:rPr>
              <a:t>4. </a:t>
            </a:r>
            <a:r>
              <a:rPr lang="en-HK" altLang="zh-TW" sz="2200" dirty="0">
                <a:latin typeface="Microsoft JhengHei UI" pitchFamily="34" charset="-120"/>
                <a:ea typeface="Microsoft JhengHei UI" pitchFamily="34" charset="-120"/>
              </a:rPr>
              <a:t>Although visually impaired people face many difficulties and challenges in their lives, there are many visually impaired people in our society who have made outstanding achievements despite their visual impairment.</a:t>
            </a:r>
            <a:endParaRPr lang="zh-TW" altLang="zh-TW" sz="22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56" y="1858314"/>
            <a:ext cx="2160000" cy="216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56" y="4126830"/>
            <a:ext cx="2160000" cy="2160000"/>
          </a:xfrm>
          <a:prstGeom prst="rect">
            <a:avLst/>
          </a:prstGeom>
        </p:spPr>
      </p:pic>
    </p:spTree>
    <p:extLst>
      <p:ext uri="{BB962C8B-B14F-4D97-AF65-F5344CB8AC3E}">
        <p14:creationId xmlns:p14="http://schemas.microsoft.com/office/powerpoint/2010/main" val="67467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6297" y="363193"/>
            <a:ext cx="10555704" cy="1143000"/>
          </a:xfrm>
        </p:spPr>
        <p:txBody>
          <a:bodyPr>
            <a:noAutofit/>
          </a:bodyPr>
          <a:lstStyle/>
          <a:p>
            <a:r>
              <a:rPr lang="en-GB" altLang="zh-TW" sz="4000" b="1" dirty="0">
                <a:solidFill>
                  <a:srgbClr val="0070C0"/>
                </a:solidFill>
                <a:effectLst/>
                <a:latin typeface="Microsoft JhengHei UI" pitchFamily="34" charset="-120"/>
                <a:ea typeface="Microsoft JhengHei UI" pitchFamily="34" charset="-120"/>
              </a:rPr>
              <a:t>Learn more about People with </a:t>
            </a:r>
            <a:r>
              <a:rPr lang="en-GB" altLang="zh-TW" sz="4000" b="1" dirty="0" smtClean="0">
                <a:solidFill>
                  <a:srgbClr val="0070C0"/>
                </a:solidFill>
                <a:effectLst/>
                <a:latin typeface="Microsoft JhengHei UI" pitchFamily="34" charset="-120"/>
                <a:ea typeface="Microsoft JhengHei UI" pitchFamily="34" charset="-120"/>
              </a:rPr>
              <a:t/>
            </a:r>
            <a:br>
              <a:rPr lang="en-GB" altLang="zh-TW" sz="4000" b="1" dirty="0" smtClean="0">
                <a:solidFill>
                  <a:srgbClr val="0070C0"/>
                </a:solidFill>
                <a:effectLst/>
                <a:latin typeface="Microsoft JhengHei UI" pitchFamily="34" charset="-120"/>
                <a:ea typeface="Microsoft JhengHei UI" pitchFamily="34" charset="-120"/>
              </a:rPr>
            </a:br>
            <a:r>
              <a:rPr lang="en-GB" altLang="zh-TW" sz="4000" b="1" dirty="0" smtClean="0">
                <a:solidFill>
                  <a:srgbClr val="0070C0"/>
                </a:solidFill>
                <a:effectLst/>
                <a:latin typeface="Microsoft JhengHei UI" pitchFamily="34" charset="-120"/>
                <a:ea typeface="Microsoft JhengHei UI" pitchFamily="34" charset="-120"/>
              </a:rPr>
              <a:t>Visual Impairment</a:t>
            </a:r>
            <a:r>
              <a:rPr lang="en-US" altLang="zh-TW" sz="4000" b="1" dirty="0">
                <a:solidFill>
                  <a:srgbClr val="0070C0"/>
                </a:solidFill>
                <a:effectLst/>
                <a:latin typeface="Microsoft JhengHei UI" pitchFamily="34" charset="-120"/>
                <a:ea typeface="Microsoft JhengHei UI" pitchFamily="34" charset="-120"/>
              </a:rPr>
              <a:t> </a:t>
            </a:r>
            <a:r>
              <a:rPr lang="en-US" altLang="zh-TW" sz="4000" b="1" dirty="0" smtClean="0">
                <a:solidFill>
                  <a:srgbClr val="0070C0"/>
                </a:solidFill>
                <a:effectLst/>
                <a:latin typeface="Microsoft JhengHei UI" pitchFamily="34" charset="-120"/>
                <a:ea typeface="Microsoft JhengHei UI" pitchFamily="34" charset="-120"/>
              </a:rPr>
              <a:t>@</a:t>
            </a:r>
            <a:r>
              <a:rPr lang="zh-TW" altLang="en-US" sz="4000" b="1" dirty="0">
                <a:solidFill>
                  <a:srgbClr val="0070C0"/>
                </a:solidFill>
                <a:effectLst/>
                <a:latin typeface="Microsoft JhengHei UI" pitchFamily="34" charset="-120"/>
                <a:ea typeface="Microsoft JhengHei UI" pitchFamily="34" charset="-120"/>
              </a:rPr>
              <a:t>面</a:t>
            </a:r>
            <a:r>
              <a:rPr lang="zh-TW" altLang="en-US" sz="4000" b="1" dirty="0" smtClean="0">
                <a:solidFill>
                  <a:srgbClr val="0070C0"/>
                </a:solidFill>
                <a:effectLst/>
                <a:latin typeface="Microsoft JhengHei UI" pitchFamily="34" charset="-120"/>
                <a:ea typeface="Microsoft JhengHei UI" pitchFamily="34" charset="-120"/>
              </a:rPr>
              <a:t>包</a:t>
            </a:r>
            <a:r>
              <a:rPr lang="en-US" altLang="zh-TW" sz="4000" b="1" dirty="0">
                <a:solidFill>
                  <a:srgbClr val="00B050"/>
                </a:solidFill>
                <a:effectLst/>
                <a:latin typeface="Microsoft JhengHei UI" pitchFamily="34" charset="-120"/>
                <a:ea typeface="Microsoft JhengHei UI" pitchFamily="34" charset="-120"/>
              </a:rPr>
              <a:t> </a:t>
            </a:r>
            <a:endParaRPr lang="zh-HK" altLang="en-US" sz="4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33266" y="5952412"/>
            <a:ext cx="10358734" cy="640893"/>
          </a:xfrm>
        </p:spPr>
        <p:txBody>
          <a:bodyPr>
            <a:normAutofit/>
          </a:bodyPr>
          <a:lstStyle/>
          <a:p>
            <a:pPr marL="0" indent="0">
              <a:buNone/>
            </a:pPr>
            <a:r>
              <a:rPr lang="en-US" altLang="zh-TW" b="1" dirty="0">
                <a:latin typeface="Microsoft JhengHei UI" pitchFamily="34" charset="-120"/>
                <a:ea typeface="Microsoft JhengHei UI" pitchFamily="34" charset="-120"/>
              </a:rPr>
              <a:t>https://youtu.be/VDg4L3DnXng?feature=shared</a:t>
            </a:r>
            <a:endParaRPr lang="zh-TW" altLang="zh-TW"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8476" y="1593019"/>
            <a:ext cx="7742092" cy="4359393"/>
          </a:xfrm>
          <a:prstGeom prst="rect">
            <a:avLst/>
          </a:prstGeom>
        </p:spPr>
      </p:pic>
    </p:spTree>
    <p:extLst>
      <p:ext uri="{BB962C8B-B14F-4D97-AF65-F5344CB8AC3E}">
        <p14:creationId xmlns:p14="http://schemas.microsoft.com/office/powerpoint/2010/main" val="4189758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r>
              <a:rPr lang="en-HK" altLang="zh-TW" sz="5400" b="1" dirty="0">
                <a:solidFill>
                  <a:srgbClr val="00B050"/>
                </a:solidFill>
                <a:latin typeface="Microsoft JhengHei UI" pitchFamily="34" charset="-120"/>
                <a:ea typeface="Microsoft JhengHei UI" pitchFamily="34" charset="-120"/>
              </a:rPr>
              <a:t>Helen Keller (1880-1968</a:t>
            </a:r>
            <a:r>
              <a:rPr lang="en-HK" altLang="zh-TW" sz="5400" b="1" dirty="0" smtClean="0">
                <a:solidFill>
                  <a:srgbClr val="00B050"/>
                </a:solidFill>
                <a:latin typeface="Microsoft JhengHei UI" pitchFamily="34" charset="-120"/>
                <a:ea typeface="Microsoft JhengHei UI" pitchFamily="34" charset="-120"/>
              </a:rPr>
              <a:t>)</a:t>
            </a:r>
            <a:endParaRPr lang="zh-TW" altLang="zh-TW" sz="54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33664" y="2033343"/>
            <a:ext cx="7499683" cy="3364569"/>
          </a:xfrm>
        </p:spPr>
        <p:txBody>
          <a:bodyPr>
            <a:noAutofit/>
          </a:bodyPr>
          <a:lstStyle/>
          <a:p>
            <a:pPr marL="0" indent="0">
              <a:buNone/>
            </a:pPr>
            <a:r>
              <a:rPr lang="en-HK" altLang="zh-TW" sz="2000" dirty="0">
                <a:latin typeface="Microsoft JhengHei UI" pitchFamily="34" charset="-120"/>
                <a:ea typeface="Microsoft JhengHei UI" pitchFamily="34" charset="-120"/>
              </a:rPr>
              <a:t>In 1924, Helen Keller founded the Helen Keller International. In 1946, she became the International Relations Advisor for the American Foundation for the Blind. She travelled around the world and visited 35 countries, campaigning for the establishment of schools for the blind around the world. She visited patients in hospitals to share her experiences. She also campaigned for the rights of various disadvantaged groups. </a:t>
            </a:r>
            <a:endParaRPr lang="en-HK" altLang="zh-TW" sz="2000" dirty="0" smtClean="0">
              <a:latin typeface="Microsoft JhengHei UI" pitchFamily="34" charset="-120"/>
              <a:ea typeface="Microsoft JhengHei UI" pitchFamily="34" charset="-120"/>
            </a:endParaRPr>
          </a:p>
          <a:p>
            <a:pPr marL="0" indent="0">
              <a:buNone/>
            </a:pPr>
            <a:endParaRPr lang="en-HK" altLang="zh-TW" sz="2000" dirty="0" smtClean="0">
              <a:latin typeface="Microsoft JhengHei UI" pitchFamily="34" charset="-120"/>
              <a:ea typeface="Microsoft JhengHei UI" pitchFamily="34" charset="-120"/>
            </a:endParaRPr>
          </a:p>
          <a:p>
            <a:pPr marL="0" indent="0">
              <a:buNone/>
            </a:pPr>
            <a:r>
              <a:rPr lang="en-HK" altLang="zh-TW" sz="2000" b="1" dirty="0" smtClean="0">
                <a:solidFill>
                  <a:srgbClr val="0070C0"/>
                </a:solidFill>
                <a:latin typeface="Microsoft JhengHei UI" pitchFamily="34" charset="-120"/>
                <a:ea typeface="Microsoft JhengHei UI" pitchFamily="34" charset="-120"/>
              </a:rPr>
              <a:t>Her </a:t>
            </a:r>
            <a:r>
              <a:rPr lang="en-HK" altLang="zh-TW" sz="2000" b="1" dirty="0">
                <a:solidFill>
                  <a:srgbClr val="0070C0"/>
                </a:solidFill>
                <a:latin typeface="Microsoft JhengHei UI" pitchFamily="34" charset="-120"/>
                <a:ea typeface="Microsoft JhengHei UI" pitchFamily="34" charset="-120"/>
              </a:rPr>
              <a:t>strong will and dedication have made her a role model for the world to follow.</a:t>
            </a:r>
            <a:endParaRPr lang="zh-TW" altLang="zh-TW" sz="2000" b="1" dirty="0">
              <a:solidFill>
                <a:srgbClr val="0070C0"/>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664" y="1876729"/>
            <a:ext cx="2573285" cy="3240000"/>
          </a:xfrm>
          <a:prstGeom prst="rect">
            <a:avLst/>
          </a:prstGeom>
        </p:spPr>
      </p:pic>
    </p:spTree>
    <p:extLst>
      <p:ext uri="{BB962C8B-B14F-4D97-AF65-F5344CB8AC3E}">
        <p14:creationId xmlns:p14="http://schemas.microsoft.com/office/powerpoint/2010/main" val="182654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p:txBody>
          <a:bodyPr>
            <a:normAutofit/>
          </a:bodyPr>
          <a:lstStyle/>
          <a:p>
            <a:pPr fontAlgn="base"/>
            <a:r>
              <a:rPr lang="en-HK" altLang="zh-TW" sz="5400" b="1" dirty="0">
                <a:solidFill>
                  <a:srgbClr val="00B050"/>
                </a:solidFill>
                <a:latin typeface="Microsoft JhengHei UI" pitchFamily="34" charset="-120"/>
                <a:ea typeface="Microsoft JhengHei UI" pitchFamily="34" charset="-120"/>
              </a:rPr>
              <a:t>Helen Keller (1880-1968)</a:t>
            </a:r>
            <a:endParaRPr lang="zh-TW" altLang="en-US" sz="54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p:txBody>
          <a:bodyPr>
            <a:normAutofit/>
          </a:bodyPr>
          <a:lstStyle/>
          <a:p>
            <a:pPr marL="0" indent="0">
              <a:buNone/>
            </a:pPr>
            <a:r>
              <a:rPr lang="en-HK" altLang="zh-TW" sz="2400" dirty="0">
                <a:latin typeface="Microsoft JhengHei UI" pitchFamily="34" charset="-120"/>
                <a:ea typeface="Microsoft JhengHei UI" pitchFamily="34" charset="-120"/>
              </a:rPr>
              <a:t>Helen Keller lost her sight and hearing to illness when she was 19 months old. At the age of 7, she learnt to read by having her teacher write on her palm, and within a year she was signing, reading and writing Braille. </a:t>
            </a:r>
            <a:endParaRPr lang="en-HK" altLang="zh-TW" sz="2400" dirty="0" smtClean="0">
              <a:latin typeface="Microsoft JhengHei UI" pitchFamily="34" charset="-120"/>
              <a:ea typeface="Microsoft JhengHei UI" pitchFamily="34" charset="-120"/>
            </a:endParaRPr>
          </a:p>
          <a:p>
            <a:pPr marL="0" indent="0">
              <a:buNone/>
            </a:pPr>
            <a:r>
              <a:rPr lang="en-HK" altLang="zh-TW" sz="2400" dirty="0" smtClean="0">
                <a:latin typeface="Microsoft JhengHei UI" pitchFamily="34" charset="-120"/>
                <a:ea typeface="Microsoft JhengHei UI" pitchFamily="34" charset="-120"/>
              </a:rPr>
              <a:t>At </a:t>
            </a:r>
            <a:r>
              <a:rPr lang="en-HK" altLang="zh-TW" sz="2400" dirty="0">
                <a:latin typeface="Microsoft JhengHei UI" pitchFamily="34" charset="-120"/>
                <a:ea typeface="Microsoft JhengHei UI" pitchFamily="34" charset="-120"/>
              </a:rPr>
              <a:t>the age of 10, Helen Keller learnt to speak by feeling her teacher’s tongue and lips with her hands and trying to imitate the shape of her teacher’s mouth. Since then, Helen Keller has been an enthusiastic student and learnt five languages. In 1904, she received a Bachelor of Arts degree from Harvard University, becoming the first deaf-blind person to graduate from an institution of higher education.</a:t>
            </a:r>
            <a:endParaRPr lang="zh-TW" altLang="zh-TW" sz="24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64214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799" cy="7588808"/>
          </a:xfrm>
          <a:prstGeom prst="rect">
            <a:avLst/>
          </a:prstGeom>
        </p:spPr>
      </p:pic>
      <p:sp>
        <p:nvSpPr>
          <p:cNvPr id="3" name="內容版面配置區 2"/>
          <p:cNvSpPr>
            <a:spLocks noGrp="1"/>
          </p:cNvSpPr>
          <p:nvPr>
            <p:ph idx="1"/>
          </p:nvPr>
        </p:nvSpPr>
        <p:spPr>
          <a:xfrm>
            <a:off x="488731" y="2146077"/>
            <a:ext cx="11398469" cy="3450696"/>
          </a:xfrm>
        </p:spPr>
        <p:txBody>
          <a:bodyPr>
            <a:noAutofit/>
          </a:bodyPr>
          <a:lstStyle/>
          <a:p>
            <a:pPr marL="0" indent="0">
              <a:buNone/>
            </a:pPr>
            <a:r>
              <a:rPr lang="en-US" altLang="zh-TW" b="1" dirty="0">
                <a:solidFill>
                  <a:srgbClr val="0070C0"/>
                </a:solidFill>
                <a:latin typeface="Microsoft JhengHei UI" pitchFamily="34" charset="-120"/>
                <a:ea typeface="Microsoft JhengHei UI" pitchFamily="34" charset="-120"/>
              </a:rPr>
              <a:t>In this class, we learned</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needs of visually impaired individuals.</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needs of hearing impaired individuals.</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How to interact with people with disabilities with an inclusive and equal attitude.</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How to provide assistance to people with disabilities when needed</a:t>
            </a:r>
            <a:r>
              <a:rPr lang="en-US" altLang="zh-TW" b="1" dirty="0" smtClean="0">
                <a:solidFill>
                  <a:srgbClr val="0070C0"/>
                </a:solidFill>
                <a:latin typeface="Microsoft JhengHei UI" pitchFamily="34" charset="-120"/>
                <a:ea typeface="Microsoft JhengHei UI" pitchFamily="34" charset="-120"/>
              </a:rPr>
              <a:t>.</a:t>
            </a:r>
            <a:r>
              <a:rPr lang="en-US" altLang="zh-TW" sz="3200" dirty="0"/>
              <a:t/>
            </a:r>
            <a:br>
              <a:rPr lang="en-US" altLang="zh-TW" sz="3200" dirty="0"/>
            </a:br>
            <a:r>
              <a:rPr lang="en-US" altLang="zh-TW" sz="3200" dirty="0"/>
              <a:t> </a:t>
            </a:r>
            <a:endParaRPr lang="zh-TW" altLang="zh-TW" sz="3200" dirty="0"/>
          </a:p>
        </p:txBody>
      </p:sp>
      <p:sp>
        <p:nvSpPr>
          <p:cNvPr id="2" name="標題 1"/>
          <p:cNvSpPr>
            <a:spLocks noGrp="1"/>
          </p:cNvSpPr>
          <p:nvPr>
            <p:ph type="title"/>
          </p:nvPr>
        </p:nvSpPr>
        <p:spPr>
          <a:xfrm>
            <a:off x="-1" y="338328"/>
            <a:ext cx="12191999" cy="1252728"/>
          </a:xfrm>
        </p:spPr>
        <p:txBody>
          <a:bodyPr>
            <a:noAutofit/>
          </a:bodyPr>
          <a:lstStyle/>
          <a:p>
            <a:r>
              <a:rPr lang="en-US" altLang="zh-TW" sz="6000" b="1" dirty="0" smtClean="0">
                <a:solidFill>
                  <a:schemeClr val="tx1"/>
                </a:solidFill>
                <a:latin typeface="Microsoft JhengHei UI" pitchFamily="34" charset="-120"/>
                <a:ea typeface="Microsoft JhengHei UI" pitchFamily="34" charset="-120"/>
              </a:rPr>
              <a:t>CONCLUSION</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582474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9"/>
            <a:ext cx="13492800" cy="7588809"/>
          </a:xfrm>
          <a:prstGeom prst="rect">
            <a:avLst/>
          </a:prstGeom>
        </p:spPr>
      </p:pic>
      <p:sp>
        <p:nvSpPr>
          <p:cNvPr id="2" name="標題 1"/>
          <p:cNvSpPr>
            <a:spLocks noGrp="1"/>
          </p:cNvSpPr>
          <p:nvPr>
            <p:ph type="title"/>
          </p:nvPr>
        </p:nvSpPr>
        <p:spPr>
          <a:xfrm>
            <a:off x="0" y="817585"/>
            <a:ext cx="12191999" cy="1202485"/>
          </a:xfrm>
        </p:spPr>
        <p:txBody>
          <a:bodyPr>
            <a:noAutofit/>
          </a:bodyPr>
          <a:lstStyle/>
          <a:p>
            <a:r>
              <a:rPr lang="en-US" altLang="zh-TW" sz="6600" b="1" dirty="0" smtClean="0">
                <a:solidFill>
                  <a:srgbClr val="00B050"/>
                </a:solidFill>
                <a:latin typeface="Microsoft JhengHei UI" pitchFamily="34" charset="-120"/>
                <a:ea typeface="Microsoft JhengHei UI" pitchFamily="34" charset="-120"/>
              </a:rPr>
              <a:t>Lesson Review</a:t>
            </a:r>
            <a:endParaRPr lang="zh-HK" altLang="en-US" sz="66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261241" y="1954469"/>
            <a:ext cx="9695793" cy="3411621"/>
          </a:xfrm>
        </p:spPr>
        <p:txBody>
          <a:bodyPr>
            <a:noAutofit/>
          </a:bodyPr>
          <a:lstStyle/>
          <a:p>
            <a:pPr marL="0" indent="0">
              <a:buClr>
                <a:srgbClr val="0070C0"/>
              </a:buClr>
              <a:buNone/>
            </a:pPr>
            <a:r>
              <a:rPr lang="en-US" altLang="zh-TW" b="1" dirty="0">
                <a:solidFill>
                  <a:srgbClr val="0070C0"/>
                </a:solidFill>
                <a:latin typeface="Microsoft JhengHei UI" pitchFamily="34" charset="-120"/>
                <a:ea typeface="Microsoft JhengHei UI" pitchFamily="34" charset="-120"/>
              </a:rPr>
              <a:t>In the last lesson, we learned:</a:t>
            </a:r>
            <a:endParaRPr lang="zh-TW" altLang="zh-TW" b="1" dirty="0">
              <a:solidFill>
                <a:srgbClr val="0070C0"/>
              </a:solidFill>
              <a:latin typeface="Microsoft JhengHei UI" pitchFamily="34" charset="-120"/>
              <a:ea typeface="Microsoft JhengHei UI" pitchFamily="34" charset="-120"/>
            </a:endParaRPr>
          </a:p>
          <a:p>
            <a:pPr lvl="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Different categories of people with disabilities.</a:t>
            </a:r>
            <a:endParaRPr lang="zh-TW" altLang="zh-TW" b="1" dirty="0">
              <a:solidFill>
                <a:srgbClr val="0070C0"/>
              </a:solidFill>
              <a:latin typeface="Microsoft JhengHei UI" pitchFamily="34" charset="-120"/>
              <a:ea typeface="Microsoft JhengHei UI" pitchFamily="34" charset="-120"/>
            </a:endParaRPr>
          </a:p>
          <a:p>
            <a:pPr lvl="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The needs of people with physical disabilities.</a:t>
            </a:r>
            <a:endParaRPr lang="zh-TW" altLang="zh-TW" b="1" dirty="0">
              <a:solidFill>
                <a:srgbClr val="0070C0"/>
              </a:solidFill>
              <a:latin typeface="Microsoft JhengHei UI" pitchFamily="34" charset="-120"/>
              <a:ea typeface="Microsoft JhengHei UI" pitchFamily="34" charset="-120"/>
            </a:endParaRPr>
          </a:p>
          <a:p>
            <a:pPr lvl="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Everyone is unique, and we should understand and respect each other.</a:t>
            </a:r>
            <a:endParaRPr lang="zh-TW" altLang="zh-TW" b="1" dirty="0">
              <a:solidFill>
                <a:srgbClr val="0070C0"/>
              </a:solidFill>
              <a:latin typeface="Microsoft JhengHei UI" pitchFamily="34" charset="-120"/>
              <a:ea typeface="Microsoft JhengHei UI" pitchFamily="34" charset="-120"/>
            </a:endParaRPr>
          </a:p>
          <a:p>
            <a:pPr lvl="0">
              <a:buClr>
                <a:srgbClr val="0070C0"/>
              </a:buClr>
              <a:buFont typeface="Wingdings" pitchFamily="2" charset="2"/>
              <a:buChar char="Ø"/>
            </a:pPr>
            <a:r>
              <a:rPr lang="en-US" altLang="zh-TW" b="1" dirty="0">
                <a:solidFill>
                  <a:srgbClr val="0070C0"/>
                </a:solidFill>
                <a:latin typeface="Microsoft JhengHei UI" pitchFamily="34" charset="-120"/>
                <a:ea typeface="Microsoft JhengHei UI" pitchFamily="34" charset="-120"/>
              </a:rPr>
              <a:t>To actively offer help when we see someone in need.</a:t>
            </a:r>
            <a:endParaRPr lang="zh-TW" altLang="zh-TW" b="1" dirty="0">
              <a:solidFill>
                <a:srgbClr val="0070C0"/>
              </a:solidFill>
              <a:latin typeface="Microsoft JhengHei UI" pitchFamily="34" charset="-120"/>
              <a:ea typeface="Microsoft JhengHei UI" pitchFamily="34" charset="-120"/>
            </a:endParaRPr>
          </a:p>
          <a:p>
            <a:pPr lvl="1"/>
            <a:endParaRPr lang="zh-TW" altLang="zh-HK" dirty="0">
              <a:latin typeface="Microsoft JhengHei UI" pitchFamily="34" charset="-120"/>
              <a:ea typeface="Microsoft JhengHei UI" pitchFamily="34" charset="-120"/>
            </a:endParaRPr>
          </a:p>
          <a:p>
            <a:endParaRPr lang="zh-HK" altLang="en-US"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809408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4951" y="274638"/>
            <a:ext cx="11839903" cy="1143000"/>
          </a:xfrm>
        </p:spPr>
        <p:txBody>
          <a:bodyPr>
            <a:noAutofit/>
          </a:bodyPr>
          <a:lstStyle/>
          <a:p>
            <a:pPr algn="ctr"/>
            <a:r>
              <a:rPr lang="en-US" altLang="zh-TW" sz="4400" b="1" dirty="0">
                <a:solidFill>
                  <a:srgbClr val="00B050"/>
                </a:solidFill>
                <a:latin typeface="Microsoft JhengHei UI" pitchFamily="34" charset="-120"/>
                <a:ea typeface="Microsoft JhengHei UI" pitchFamily="34" charset="-120"/>
              </a:rPr>
              <a:t>Signs for people with different disabilities</a:t>
            </a:r>
            <a:endParaRPr lang="zh-TW" altLang="zh-TW" sz="4400" b="1" dirty="0">
              <a:solidFill>
                <a:srgbClr val="00B050"/>
              </a:solidFill>
              <a:latin typeface="Microsoft JhengHei UI" pitchFamily="34" charset="-120"/>
              <a:ea typeface="Microsoft JhengHei UI" pitchFamily="34" charset="-120"/>
            </a:endParaRPr>
          </a:p>
        </p:txBody>
      </p:sp>
      <p:pic>
        <p:nvPicPr>
          <p:cNvPr id="2050" name="Picture 2" descr="\\192.168.2.135\edmond\基金\LWB 23-24\教材套\disabilities logo拷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03" y="1930400"/>
            <a:ext cx="10414000" cy="36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22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00" y="-5169086"/>
            <a:ext cx="21383999" cy="12027086"/>
          </a:xfrm>
          <a:prstGeom prst="rect">
            <a:avLst/>
          </a:prstGeom>
        </p:spPr>
      </p:pic>
      <p:sp>
        <p:nvSpPr>
          <p:cNvPr id="2" name="標題 1"/>
          <p:cNvSpPr>
            <a:spLocks noGrp="1"/>
          </p:cNvSpPr>
          <p:nvPr>
            <p:ph type="ctrTitle"/>
          </p:nvPr>
        </p:nvSpPr>
        <p:spPr>
          <a:xfrm>
            <a:off x="1764695" y="1200347"/>
            <a:ext cx="10427304" cy="2263225"/>
          </a:xfrm>
        </p:spPr>
        <p:txBody>
          <a:bodyPr>
            <a:noAutofit/>
          </a:bodyPr>
          <a:lstStyle/>
          <a:p>
            <a:pPr algn="l"/>
            <a:r>
              <a:rPr lang="en-US" altLang="zh-TW" sz="6000" b="1" dirty="0" smtClean="0">
                <a:solidFill>
                  <a:schemeClr val="tx1"/>
                </a:solidFill>
                <a:latin typeface="Microsoft JhengHei UI" pitchFamily="34" charset="-120"/>
                <a:ea typeface="Microsoft JhengHei UI" pitchFamily="34" charset="-120"/>
              </a:rPr>
              <a:t>Experiential activity</a:t>
            </a:r>
            <a:r>
              <a:rPr lang="zh-TW" altLang="en-US" sz="6000" b="1" dirty="0" smtClean="0">
                <a:solidFill>
                  <a:schemeClr val="tx1"/>
                </a:solidFill>
                <a:latin typeface="Microsoft JhengHei UI" pitchFamily="34" charset="-120"/>
                <a:ea typeface="Microsoft JhengHei UI" pitchFamily="34" charset="-120"/>
              </a:rPr>
              <a:t>：</a:t>
            </a:r>
            <a:r>
              <a:rPr lang="zh-TW" altLang="zh-HK" sz="8000" dirty="0">
                <a:solidFill>
                  <a:schemeClr val="tx1"/>
                </a:solidFill>
              </a:rPr>
              <a:t/>
            </a:r>
            <a:br>
              <a:rPr lang="zh-TW" altLang="zh-HK" sz="8000" dirty="0">
                <a:solidFill>
                  <a:schemeClr val="tx1"/>
                </a:solidFill>
              </a:rPr>
            </a:br>
            <a:r>
              <a:rPr lang="en-US" altLang="zh-TW" sz="7000" b="1" dirty="0" smtClean="0">
                <a:solidFill>
                  <a:schemeClr val="tx1"/>
                </a:solidFill>
                <a:latin typeface="Microsoft JhengHei UI" pitchFamily="34" charset="-120"/>
                <a:ea typeface="Microsoft JhengHei UI" pitchFamily="34" charset="-120"/>
              </a:rPr>
              <a:t>silent TV</a:t>
            </a:r>
            <a:endParaRPr lang="zh-HK" altLang="en-US" sz="7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90446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title"/>
          </p:nvPr>
        </p:nvSpPr>
        <p:spPr>
          <a:xfrm>
            <a:off x="1499544" y="272700"/>
            <a:ext cx="9997440" cy="1143000"/>
          </a:xfrm>
        </p:spPr>
        <p:txBody>
          <a:bodyPr>
            <a:normAutofit/>
          </a:bodyPr>
          <a:lstStyle/>
          <a:p>
            <a:r>
              <a:rPr lang="en-US" altLang="zh-TW" sz="6000" b="1" dirty="0" smtClean="0">
                <a:solidFill>
                  <a:srgbClr val="00B050"/>
                </a:solidFill>
                <a:effectLst/>
                <a:latin typeface="Microsoft JhengHei UI" pitchFamily="34" charset="-120"/>
                <a:ea typeface="Microsoft JhengHei UI" pitchFamily="34" charset="-120"/>
              </a:rPr>
              <a:t>SILENT TV</a:t>
            </a:r>
            <a:endParaRPr lang="zh-HK" altLang="en-US" sz="6000"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519562" y="1462765"/>
            <a:ext cx="10025227" cy="3157369"/>
          </a:xfrm>
        </p:spPr>
        <p:txBody>
          <a:bodyPr>
            <a:noAutofit/>
          </a:bodyPr>
          <a:lstStyle/>
          <a:p>
            <a:pPr marL="539496" indent="-457200">
              <a:buClrTx/>
              <a:buFont typeface="+mj-lt"/>
              <a:buAutoNum type="arabicPeriod"/>
            </a:pPr>
            <a:r>
              <a:rPr lang="en-US" altLang="zh-TW" sz="2400" dirty="0">
                <a:latin typeface="Microsoft JhengHei UI" pitchFamily="34" charset="-120"/>
                <a:ea typeface="Microsoft JhengHei UI" pitchFamily="34" charset="-120"/>
              </a:rPr>
              <a:t>Divide into groups and take turns, with each group sending a member to use gestures, expressions, and body movements to give hints to other group members, so they can guess the answer to the keyword.</a:t>
            </a:r>
            <a:endParaRPr lang="zh-TW" altLang="zh-TW" sz="2400" dirty="0">
              <a:latin typeface="Microsoft JhengHei UI" pitchFamily="34" charset="-120"/>
              <a:ea typeface="Microsoft JhengHei UI" pitchFamily="34" charset="-120"/>
            </a:endParaRPr>
          </a:p>
          <a:p>
            <a:pPr marL="539496" indent="-457200">
              <a:buClrTx/>
              <a:buFont typeface="+mj-lt"/>
              <a:buAutoNum type="arabicPeriod"/>
            </a:pPr>
            <a:r>
              <a:rPr lang="en-US" altLang="zh-TW" sz="2400" dirty="0">
                <a:latin typeface="Microsoft JhengHei UI" pitchFamily="34" charset="-120"/>
                <a:ea typeface="Microsoft JhengHei UI" pitchFamily="34" charset="-120"/>
              </a:rPr>
              <a:t>The members responsible for guessing are also not allowed to speak; they can only use paper and pen to answer/communicate. Students, please pay attention to your experiences and feelings during the activity.</a:t>
            </a:r>
            <a:endParaRPr lang="zh-TW" altLang="zh-TW" sz="24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3553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r>
              <a:rPr lang="en-HK" altLang="zh-TW" sz="6000" b="1" dirty="0">
                <a:solidFill>
                  <a:srgbClr val="0070C0"/>
                </a:solidFill>
                <a:latin typeface="Microsoft JhengHei UI" pitchFamily="34" charset="-120"/>
                <a:ea typeface="Microsoft JhengHei UI" pitchFamily="34" charset="-120"/>
              </a:rPr>
              <a:t>Hearing Impaired People</a:t>
            </a:r>
            <a:endParaRPr lang="zh-TW" altLang="zh-TW"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2626453" y="1872702"/>
            <a:ext cx="9164493" cy="3994484"/>
          </a:xfrm>
        </p:spPr>
        <p:txBody>
          <a:bodyPr>
            <a:noAutofit/>
          </a:bodyPr>
          <a:lstStyle/>
          <a:p>
            <a:pPr marL="265113" indent="-265113">
              <a:buNone/>
            </a:pPr>
            <a:endParaRPr lang="en-HK" altLang="zh-TW" sz="2200" dirty="0" smtClean="0">
              <a:latin typeface="Microsoft JhengHei UI" pitchFamily="34" charset="-120"/>
              <a:ea typeface="Microsoft JhengHei UI" pitchFamily="34" charset="-120"/>
            </a:endParaRPr>
          </a:p>
          <a:p>
            <a:pPr marL="265113" indent="-265113">
              <a:buNone/>
            </a:pPr>
            <a:r>
              <a:rPr lang="en-HK" altLang="zh-TW" sz="2200" dirty="0" smtClean="0">
                <a:latin typeface="Microsoft JhengHei UI" pitchFamily="34" charset="-120"/>
                <a:ea typeface="Microsoft JhengHei UI" pitchFamily="34" charset="-120"/>
              </a:rPr>
              <a:t>1. A </a:t>
            </a:r>
            <a:r>
              <a:rPr lang="en-HK" altLang="zh-TW" sz="2200" dirty="0">
                <a:latin typeface="Microsoft JhengHei UI" pitchFamily="34" charset="-120"/>
                <a:ea typeface="Microsoft JhengHei UI" pitchFamily="34" charset="-120"/>
              </a:rPr>
              <a:t>hearing impaired person is a person who has some hearing loss or total hearing loss.</a:t>
            </a:r>
            <a:endParaRPr lang="zh-TW" altLang="zh-TW" sz="2200" dirty="0">
              <a:latin typeface="Microsoft JhengHei UI" pitchFamily="34" charset="-120"/>
              <a:ea typeface="Microsoft JhengHei UI" pitchFamily="34" charset="-120"/>
            </a:endParaRPr>
          </a:p>
          <a:p>
            <a:pPr marL="265113" indent="-265113">
              <a:buClrTx/>
              <a:buFont typeface="+mj-lt"/>
              <a:buAutoNum type="arabicPeriod"/>
            </a:pPr>
            <a:endParaRPr lang="en-US" altLang="zh-TW" sz="900" dirty="0" smtClean="0">
              <a:latin typeface="Microsoft JhengHei UI" pitchFamily="34" charset="-120"/>
              <a:ea typeface="Microsoft JhengHei UI" pitchFamily="34" charset="-120"/>
            </a:endParaRPr>
          </a:p>
          <a:p>
            <a:pPr marL="265113" indent="-265113">
              <a:buClrTx/>
              <a:buFont typeface="+mj-lt"/>
              <a:buAutoNum type="arabicPeriod"/>
            </a:pPr>
            <a:endParaRPr lang="en-US" altLang="zh-TW" sz="900" dirty="0">
              <a:latin typeface="Microsoft JhengHei UI" pitchFamily="34" charset="-120"/>
              <a:ea typeface="Microsoft JhengHei UI" pitchFamily="34" charset="-120"/>
            </a:endParaRPr>
          </a:p>
          <a:p>
            <a:pPr marL="265113" indent="-265113">
              <a:buClrTx/>
              <a:buNone/>
            </a:pPr>
            <a:endParaRPr lang="en-US" altLang="zh-TW" sz="2200" dirty="0" smtClean="0">
              <a:latin typeface="Microsoft JhengHei UI" pitchFamily="34" charset="-120"/>
              <a:ea typeface="Microsoft JhengHei UI" pitchFamily="34" charset="-120"/>
            </a:endParaRPr>
          </a:p>
          <a:p>
            <a:pPr marL="265113" indent="-265113">
              <a:buNone/>
            </a:pPr>
            <a:r>
              <a:rPr lang="en-HK" altLang="zh-TW" sz="2200" dirty="0" smtClean="0">
                <a:latin typeface="Microsoft JhengHei UI" pitchFamily="34" charset="-120"/>
                <a:ea typeface="Microsoft JhengHei UI" pitchFamily="34" charset="-120"/>
              </a:rPr>
              <a:t>2. Some </a:t>
            </a:r>
            <a:r>
              <a:rPr lang="en-HK" altLang="zh-TW" sz="2200" dirty="0">
                <a:latin typeface="Microsoft JhengHei UI" pitchFamily="34" charset="-120"/>
                <a:ea typeface="Microsoft JhengHei UI" pitchFamily="34" charset="-120"/>
              </a:rPr>
              <a:t>hearing impaired people need to use hearing aids or sign language to help them communicate in their daily lives. It is very inconvenient for them to communicate with other people if the environment is too noisy or if the other person does not know sign language. Hearing impairment has a major impact on their learning and daily lives.</a:t>
            </a:r>
            <a:endParaRPr lang="zh-TW" altLang="zh-TW" sz="2200" dirty="0">
              <a:latin typeface="Microsoft JhengHei UI" pitchFamily="34" charset="-120"/>
              <a:ea typeface="Microsoft JhengHei UI" pitchFamily="34"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26" y="1714677"/>
            <a:ext cx="2160000" cy="216000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26" y="3874677"/>
            <a:ext cx="2160000" cy="2160000"/>
          </a:xfrm>
          <a:prstGeom prst="rect">
            <a:avLst/>
          </a:prstGeom>
        </p:spPr>
      </p:pic>
    </p:spTree>
    <p:extLst>
      <p:ext uri="{BB962C8B-B14F-4D97-AF65-F5344CB8AC3E}">
        <p14:creationId xmlns:p14="http://schemas.microsoft.com/office/powerpoint/2010/main" val="360400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r>
              <a:rPr lang="en-HK" altLang="zh-TW" sz="6000" b="1" dirty="0">
                <a:solidFill>
                  <a:srgbClr val="0070C0"/>
                </a:solidFill>
                <a:latin typeface="Microsoft JhengHei UI" pitchFamily="34" charset="-120"/>
                <a:ea typeface="Microsoft JhengHei UI" pitchFamily="34" charset="-120"/>
              </a:rPr>
              <a:t>Hearing Impaired People</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2887579" y="1905343"/>
            <a:ext cx="8518357" cy="4083722"/>
          </a:xfrm>
        </p:spPr>
        <p:txBody>
          <a:bodyPr>
            <a:normAutofit/>
          </a:bodyPr>
          <a:lstStyle/>
          <a:p>
            <a:pPr marL="265113" indent="-265113">
              <a:buNone/>
            </a:pPr>
            <a:r>
              <a:rPr lang="en-US" altLang="zh-TW" sz="2200" dirty="0" smtClean="0">
                <a:latin typeface="Microsoft JhengHei UI" pitchFamily="34" charset="-120"/>
                <a:ea typeface="Microsoft JhengHei UI" pitchFamily="34" charset="-120"/>
              </a:rPr>
              <a:t>3. </a:t>
            </a:r>
            <a:r>
              <a:rPr lang="en-HK" altLang="zh-TW" sz="2200" dirty="0">
                <a:latin typeface="Microsoft JhengHei UI" pitchFamily="34" charset="-120"/>
                <a:ea typeface="Microsoft JhengHei UI" pitchFamily="34" charset="-120"/>
              </a:rPr>
              <a:t>Hearing impaired people rely heavily on their vision to receive information. Auxiliary aids such as sign language interpreters or visual signalling devices can help hearing-impaired people gain access to important information in the community that would otherwise make it difficult for them to participate in the community.</a:t>
            </a:r>
            <a:endParaRPr lang="zh-TW" altLang="zh-TW" sz="2200" dirty="0">
              <a:latin typeface="Microsoft JhengHei UI" pitchFamily="34" charset="-120"/>
              <a:ea typeface="Microsoft JhengHei UI" pitchFamily="34" charset="-120"/>
            </a:endParaRPr>
          </a:p>
          <a:p>
            <a:pPr marL="265113" indent="-265113">
              <a:buClr>
                <a:srgbClr val="002060"/>
              </a:buClr>
              <a:buNone/>
            </a:pPr>
            <a:endParaRPr lang="en-US" altLang="zh-TW" sz="2200" dirty="0" smtClean="0">
              <a:latin typeface="Microsoft JhengHei UI" pitchFamily="34" charset="-120"/>
              <a:ea typeface="Microsoft JhengHei UI" pitchFamily="34" charset="-120"/>
            </a:endParaRPr>
          </a:p>
          <a:p>
            <a:pPr marL="265113" indent="-265113">
              <a:buNone/>
            </a:pPr>
            <a:r>
              <a:rPr lang="en-US" altLang="zh-TW" sz="2200" dirty="0" smtClean="0">
                <a:latin typeface="Microsoft JhengHei UI" pitchFamily="34" charset="-120"/>
                <a:ea typeface="Microsoft JhengHei UI" pitchFamily="34" charset="-120"/>
              </a:rPr>
              <a:t>4. </a:t>
            </a:r>
            <a:r>
              <a:rPr lang="en-HK" altLang="zh-TW" sz="2200" dirty="0">
                <a:latin typeface="Microsoft JhengHei UI" pitchFamily="34" charset="-120"/>
                <a:ea typeface="Microsoft JhengHei UI" pitchFamily="34" charset="-120"/>
              </a:rPr>
              <a:t>Although hearing impaired people face many difficulties and challenges in their lives, many hearing impaired people in society have made outstanding achievements beyond the hearing barrier.</a:t>
            </a:r>
            <a:endParaRPr lang="zh-TW" altLang="zh-TW" sz="22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882" y="1905343"/>
            <a:ext cx="2158175" cy="216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51" y="4065343"/>
            <a:ext cx="2160000" cy="2160000"/>
          </a:xfrm>
          <a:prstGeom prst="rect">
            <a:avLst/>
          </a:prstGeom>
        </p:spPr>
      </p:pic>
    </p:spTree>
    <p:extLst>
      <p:ext uri="{BB962C8B-B14F-4D97-AF65-F5344CB8AC3E}">
        <p14:creationId xmlns:p14="http://schemas.microsoft.com/office/powerpoint/2010/main" val="2184878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6716" y="0"/>
            <a:ext cx="10395284" cy="1437622"/>
          </a:xfrm>
        </p:spPr>
        <p:txBody>
          <a:bodyPr>
            <a:noAutofit/>
          </a:bodyPr>
          <a:lstStyle/>
          <a:p>
            <a:r>
              <a:rPr lang="en-GB" altLang="zh-TW" sz="4000" b="1" dirty="0" smtClean="0">
                <a:solidFill>
                  <a:srgbClr val="0070C0"/>
                </a:solidFill>
                <a:effectLst/>
                <a:latin typeface="Microsoft JhengHei UI" pitchFamily="34" charset="-120"/>
                <a:ea typeface="Microsoft JhengHei UI" pitchFamily="34" charset="-120"/>
              </a:rPr>
              <a:t>Learn more about People with </a:t>
            </a:r>
            <a:br>
              <a:rPr lang="en-GB" altLang="zh-TW" sz="4000" b="1" dirty="0" smtClean="0">
                <a:solidFill>
                  <a:srgbClr val="0070C0"/>
                </a:solidFill>
                <a:effectLst/>
                <a:latin typeface="Microsoft JhengHei UI" pitchFamily="34" charset="-120"/>
                <a:ea typeface="Microsoft JhengHei UI" pitchFamily="34" charset="-120"/>
              </a:rPr>
            </a:br>
            <a:r>
              <a:rPr lang="en-GB" altLang="zh-TW" sz="4000" b="1" dirty="0" smtClean="0">
                <a:solidFill>
                  <a:srgbClr val="0070C0"/>
                </a:solidFill>
                <a:effectLst/>
                <a:latin typeface="Microsoft JhengHei UI" pitchFamily="34" charset="-120"/>
                <a:ea typeface="Microsoft JhengHei UI" pitchFamily="34" charset="-120"/>
              </a:rPr>
              <a:t>Hearing Impairment</a:t>
            </a:r>
            <a:r>
              <a:rPr lang="en-US" altLang="zh-TW" sz="4000" b="1" dirty="0">
                <a:solidFill>
                  <a:srgbClr val="0070C0"/>
                </a:solidFill>
                <a:effectLst/>
                <a:latin typeface="Microsoft JhengHei UI" pitchFamily="34" charset="-120"/>
                <a:ea typeface="Microsoft JhengHei UI" pitchFamily="34" charset="-120"/>
              </a:rPr>
              <a:t> </a:t>
            </a:r>
            <a:r>
              <a:rPr lang="en-US" altLang="zh-TW" sz="4000" b="1" dirty="0" smtClean="0">
                <a:solidFill>
                  <a:srgbClr val="0070C0"/>
                </a:solidFill>
                <a:effectLst/>
                <a:latin typeface="Microsoft JhengHei UI" pitchFamily="34" charset="-120"/>
                <a:ea typeface="Microsoft JhengHei UI" pitchFamily="34" charset="-120"/>
              </a:rPr>
              <a:t>@</a:t>
            </a:r>
            <a:r>
              <a:rPr lang="zh-TW" altLang="en-US" sz="4000" b="1" dirty="0" smtClean="0">
                <a:solidFill>
                  <a:srgbClr val="0070C0"/>
                </a:solidFill>
                <a:effectLst/>
                <a:latin typeface="Microsoft JhengHei UI" pitchFamily="34" charset="-120"/>
                <a:ea typeface="Microsoft JhengHei UI" pitchFamily="34" charset="-120"/>
              </a:rPr>
              <a:t>方包</a:t>
            </a:r>
            <a:r>
              <a:rPr lang="en-US" altLang="zh-TW" sz="4000" b="1" dirty="0" smtClean="0">
                <a:solidFill>
                  <a:srgbClr val="0070C0"/>
                </a:solidFill>
                <a:effectLst/>
                <a:latin typeface="Microsoft JhengHei UI" pitchFamily="34" charset="-120"/>
                <a:ea typeface="Microsoft JhengHei UI" pitchFamily="34" charset="-120"/>
              </a:rPr>
              <a:t> </a:t>
            </a:r>
            <a:endParaRPr lang="zh-HK" altLang="en-US" sz="4000" b="1" dirty="0">
              <a:solidFill>
                <a:srgbClr val="0070C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96715" y="5727032"/>
            <a:ext cx="10365639" cy="619473"/>
          </a:xfrm>
        </p:spPr>
        <p:txBody>
          <a:bodyPr>
            <a:normAutofit/>
          </a:bodyPr>
          <a:lstStyle/>
          <a:p>
            <a:pPr marL="0" indent="0">
              <a:buNone/>
            </a:pPr>
            <a:r>
              <a:rPr lang="en-US" altLang="zh-TW" b="1" dirty="0">
                <a:latin typeface="Microsoft JhengHei UI" pitchFamily="34" charset="-120"/>
                <a:ea typeface="Microsoft JhengHei UI" pitchFamily="34" charset="-120"/>
              </a:rPr>
              <a:t>https://youtu.be/DY_fRF42v5Q?feature=shared</a:t>
            </a:r>
            <a:endParaRPr lang="zh-TW" altLang="zh-TW" b="1" dirty="0">
              <a:latin typeface="Microsoft JhengHei UI" pitchFamily="34" charset="-120"/>
              <a:ea typeface="Microsoft JhengHei UI"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715" y="1353704"/>
            <a:ext cx="8253664" cy="4373328"/>
          </a:xfrm>
          <a:prstGeom prst="rect">
            <a:avLst/>
          </a:prstGeom>
        </p:spPr>
      </p:pic>
    </p:spTree>
    <p:extLst>
      <p:ext uri="{BB962C8B-B14F-4D97-AF65-F5344CB8AC3E}">
        <p14:creationId xmlns:p14="http://schemas.microsoft.com/office/powerpoint/2010/main" val="332025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705852" y="657000"/>
            <a:ext cx="10972800" cy="1143000"/>
          </a:xfrm>
        </p:spPr>
        <p:txBody>
          <a:bodyPr>
            <a:normAutofit/>
          </a:bodyPr>
          <a:lstStyle/>
          <a:p>
            <a:r>
              <a:rPr lang="en-HK" altLang="zh-TW" sz="5400" b="1" dirty="0">
                <a:solidFill>
                  <a:srgbClr val="00B050"/>
                </a:solidFill>
                <a:latin typeface="Microsoft JhengHei UI" pitchFamily="34" charset="-120"/>
                <a:ea typeface="Microsoft JhengHei UI" pitchFamily="34" charset="-120"/>
              </a:rPr>
              <a:t>Thomas Edison (1847-1931)</a:t>
            </a:r>
            <a:endParaRPr lang="zh-TW" altLang="zh-TW" sz="54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585537" y="1800000"/>
            <a:ext cx="7716252" cy="4525963"/>
          </a:xfrm>
        </p:spPr>
        <p:txBody>
          <a:bodyPr>
            <a:normAutofit/>
          </a:bodyPr>
          <a:lstStyle/>
          <a:p>
            <a:pPr marL="0" indent="0">
              <a:buNone/>
            </a:pPr>
            <a:r>
              <a:rPr lang="en-HK" altLang="zh-TW" sz="2200" dirty="0">
                <a:latin typeface="Microsoft JhengHei UI" pitchFamily="34" charset="-120"/>
                <a:ea typeface="Microsoft JhengHei UI" pitchFamily="34" charset="-120"/>
              </a:rPr>
              <a:t>Thomas Edison is one of the world’s most famous scientists, with patents for several important inventions, including the phonograph and the electric light bulb. There are many different stories about Edison's hearing loss, but he had already lost most of his hearing by the age of 12. Rather than being discouraged by his hearing loss, Edison saw it as an asset that allowed him to focus on his experiments and research. Despite Edison's hearing loss, he still managed to invent the phonograph, which some say was able to play material for the blind, similar to today's "audiobooks".</a:t>
            </a:r>
            <a:endParaRPr lang="zh-TW" altLang="zh-TW" sz="22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466" y="1800000"/>
            <a:ext cx="2659620" cy="3420000"/>
          </a:xfrm>
          <a:prstGeom prst="rect">
            <a:avLst/>
          </a:prstGeom>
        </p:spPr>
      </p:pic>
    </p:spTree>
    <p:extLst>
      <p:ext uri="{BB962C8B-B14F-4D97-AF65-F5344CB8AC3E}">
        <p14:creationId xmlns:p14="http://schemas.microsoft.com/office/powerpoint/2010/main" val="1973367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975</Words>
  <Application>Microsoft Office PowerPoint</Application>
  <PresentationFormat>自訂</PresentationFormat>
  <Paragraphs>65</Paragraphs>
  <Slides>18</Slides>
  <Notes>0</Notes>
  <HiddenSlides>0</HiddenSlides>
  <MMClips>0</MMClips>
  <ScaleCrop>false</ScaleCrop>
  <HeadingPairs>
    <vt:vector size="4" baseType="variant">
      <vt:variant>
        <vt:lpstr>佈景主題</vt:lpstr>
      </vt:variant>
      <vt:variant>
        <vt:i4>6</vt:i4>
      </vt:variant>
      <vt:variant>
        <vt:lpstr>投影片標題</vt:lpstr>
      </vt:variant>
      <vt:variant>
        <vt:i4>18</vt:i4>
      </vt:variant>
    </vt:vector>
  </HeadingPairs>
  <TitlesOfParts>
    <vt:vector size="24" baseType="lpstr">
      <vt:lpstr>波形</vt:lpstr>
      <vt:lpstr>圖釘</vt:lpstr>
      <vt:lpstr>公正</vt:lpstr>
      <vt:lpstr>中庸</vt:lpstr>
      <vt:lpstr>夏至</vt:lpstr>
      <vt:lpstr>流線</vt:lpstr>
      <vt:lpstr>  《Guide to Accessible Inclusion》 Accessible Inclusion Workshop Session II: The Needs of People with disabilities </vt:lpstr>
      <vt:lpstr>Lesson Review</vt:lpstr>
      <vt:lpstr>Signs for people with different disabilities</vt:lpstr>
      <vt:lpstr>Experiential activity： silent TV</vt:lpstr>
      <vt:lpstr>SILENT TV</vt:lpstr>
      <vt:lpstr>Hearing Impaired People</vt:lpstr>
      <vt:lpstr>Hearing Impaired People</vt:lpstr>
      <vt:lpstr>Learn more about People with  Hearing Impairment @方包 </vt:lpstr>
      <vt:lpstr>Thomas Edison (1847-1931)</vt:lpstr>
      <vt:lpstr>Thomas Edison (1847-1931)</vt:lpstr>
      <vt:lpstr>Experiential activity： Object guessing blindfolded </vt:lpstr>
      <vt:lpstr>OBJECT GUESSING BLINDFOLDED</vt:lpstr>
      <vt:lpstr>People with Visual Impairment</vt:lpstr>
      <vt:lpstr>People with Visual Impairment</vt:lpstr>
      <vt:lpstr>Learn more about People with  Visual Impairment @面包 </vt:lpstr>
      <vt:lpstr>Helen Keller (1880-1968)</vt:lpstr>
      <vt:lpstr>Helen Keller (1880-1968)</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第二節 殘疾人士的需要</dc:title>
  <dc:creator>User</dc:creator>
  <cp:lastModifiedBy>FSD</cp:lastModifiedBy>
  <cp:revision>63</cp:revision>
  <dcterms:created xsi:type="dcterms:W3CDTF">2023-11-22T13:27:22Z</dcterms:created>
  <dcterms:modified xsi:type="dcterms:W3CDTF">2024-08-02T05:39:00Z</dcterms:modified>
</cp:coreProperties>
</file>