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 id="2147483713" r:id="rId3"/>
    <p:sldMasterId id="2147483725" r:id="rId4"/>
    <p:sldMasterId id="2147483737" r:id="rId5"/>
    <p:sldMasterId id="2147483749" r:id="rId6"/>
  </p:sldMasterIdLst>
  <p:sldIdLst>
    <p:sldId id="287" r:id="rId7"/>
    <p:sldId id="272" r:id="rId8"/>
    <p:sldId id="291" r:id="rId9"/>
    <p:sldId id="288" r:id="rId10"/>
    <p:sldId id="269" r:id="rId11"/>
    <p:sldId id="274" r:id="rId12"/>
    <p:sldId id="304" r:id="rId13"/>
    <p:sldId id="305" r:id="rId14"/>
    <p:sldId id="306" r:id="rId15"/>
    <p:sldId id="307" r:id="rId16"/>
    <p:sldId id="308" r:id="rId17"/>
    <p:sldId id="309" r:id="rId18"/>
    <p:sldId id="310" r:id="rId19"/>
    <p:sldId id="311" r:id="rId20"/>
    <p:sldId id="292" r:id="rId21"/>
    <p:sldId id="289" r:id="rId22"/>
    <p:sldId id="280" r:id="rId23"/>
    <p:sldId id="312" r:id="rId24"/>
    <p:sldId id="313" r:id="rId25"/>
    <p:sldId id="314" r:id="rId26"/>
    <p:sldId id="315" r:id="rId27"/>
    <p:sldId id="316" r:id="rId28"/>
    <p:sldId id="318" r:id="rId29"/>
    <p:sldId id="286" r:id="rId30"/>
    <p:sldId id="290" r:id="rId31"/>
    <p:sldId id="278" r:id="rId32"/>
    <p:sldId id="284" r:id="rId33"/>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60" d="100"/>
          <a:sy n="60" d="100"/>
        </p:scale>
        <p:origin x="-480"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8"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40"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4" y="1009655"/>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31"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zh-TW" altLang="en-US" smtClean="0"/>
              <a:t>按一下以編輯母片標題樣式</a:t>
            </a:r>
            <a:endParaRPr lang="en-US"/>
          </a:p>
        </p:txBody>
      </p:sp>
      <p:sp>
        <p:nvSpPr>
          <p:cNvPr id="3" name="Subtitle 2"/>
          <p:cNvSpPr>
            <a:spLocks noGrp="1"/>
          </p:cNvSpPr>
          <p:nvPr>
            <p:ph type="subTitle" idx="1"/>
          </p:nvPr>
        </p:nvSpPr>
        <p:spPr>
          <a:xfrm>
            <a:off x="2302937"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9027571" y="5357597"/>
            <a:ext cx="1618428" cy="365125"/>
          </a:xfrm>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a:xfrm>
            <a:off x="1565395" y="5357597"/>
            <a:ext cx="6713127" cy="365125"/>
          </a:xfrm>
        </p:spPr>
        <p:txBody>
          <a:bodyPr/>
          <a:lstStyle/>
          <a:p>
            <a:endParaRPr lang="zh-HK" altLang="en-US"/>
          </a:p>
        </p:txBody>
      </p:sp>
      <p:sp>
        <p:nvSpPr>
          <p:cNvPr id="6" name="Slide Number Placeholder 5"/>
          <p:cNvSpPr>
            <a:spLocks noGrp="1"/>
          </p:cNvSpPr>
          <p:nvPr>
            <p:ph type="sldNum" sz="quarter" idx="12"/>
          </p:nvPr>
        </p:nvSpPr>
        <p:spPr>
          <a:xfrm>
            <a:off x="8285244" y="5357597"/>
            <a:ext cx="738697" cy="365125"/>
          </a:xfrm>
        </p:spPr>
        <p:txBody>
          <a:bodyPr/>
          <a:lstStyle>
            <a:lvl1pPr algn="ctr">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26640" y="2239435"/>
            <a:ext cx="8338725" cy="1362075"/>
          </a:xfrm>
        </p:spPr>
        <p:txBody>
          <a:bodyPr anchor="b"/>
          <a:lstStyle>
            <a:lvl1pPr algn="ctr">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693" y="3725339"/>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Content Placeholder 8"/>
          <p:cNvSpPr>
            <a:spLocks noGrp="1"/>
          </p:cNvSpPr>
          <p:nvPr>
            <p:ph sz="quarter" idx="13"/>
          </p:nvPr>
        </p:nvSpPr>
        <p:spPr>
          <a:xfrm>
            <a:off x="1731264" y="2121407"/>
            <a:ext cx="4267200" cy="360273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2077162"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11" name="Content Placeholder 10"/>
          <p:cNvSpPr>
            <a:spLocks noGrp="1"/>
          </p:cNvSpPr>
          <p:nvPr>
            <p:ph sz="quarter" idx="13"/>
          </p:nvPr>
        </p:nvSpPr>
        <p:spPr>
          <a:xfrm>
            <a:off x="1731264" y="2944368"/>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500"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92"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2"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8"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7"/>
            <a:ext cx="4086436" cy="1503037"/>
          </a:xfrm>
        </p:spPr>
        <p:txBody>
          <a:bodyPr anchor="b">
            <a:normAutofit/>
          </a:bodyPr>
          <a:lstStyle>
            <a:lvl1pPr algn="ctr">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rot="60000">
            <a:off x="6472389"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rot="-60000">
            <a:off x="1530835"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55599" y="5885677"/>
            <a:ext cx="1618428" cy="365125"/>
          </a:xfrm>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a:xfrm rot="-60000">
            <a:off x="1219409" y="5829266"/>
            <a:ext cx="4696809" cy="365125"/>
          </a:xfrm>
        </p:spPr>
        <p:txBody>
          <a:bodyPr/>
          <a:lstStyle/>
          <a:p>
            <a:endParaRPr lang="zh-HK" altLang="en-US"/>
          </a:p>
        </p:txBody>
      </p:sp>
      <p:sp>
        <p:nvSpPr>
          <p:cNvPr id="7" name="Slide Number Placeholder 6"/>
          <p:cNvSpPr>
            <a:spLocks noGrp="1"/>
          </p:cNvSpPr>
          <p:nvPr>
            <p:ph type="sldNum" sz="quarter" idx="12"/>
          </p:nvPr>
        </p:nvSpPr>
        <p:spPr>
          <a:xfrm rot="60000">
            <a:off x="10076421" y="5896966"/>
            <a:ext cx="738697" cy="365125"/>
          </a:xfrm>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2"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4"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500"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8"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rot="60000">
            <a:off x="6531490"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61251" y="5888742"/>
            <a:ext cx="1618428" cy="365125"/>
          </a:xfrm>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a:xfrm rot="-60000">
            <a:off x="1219429" y="5831042"/>
            <a:ext cx="4425391" cy="365125"/>
          </a:xfrm>
        </p:spPr>
        <p:txBody>
          <a:bodyPr/>
          <a:lstStyle/>
          <a:p>
            <a:endParaRPr lang="zh-HK" altLang="en-US"/>
          </a:p>
        </p:txBody>
      </p:sp>
      <p:sp>
        <p:nvSpPr>
          <p:cNvPr id="7" name="Slide Number Placeholder 6"/>
          <p:cNvSpPr>
            <a:spLocks noGrp="1"/>
          </p:cNvSpPr>
          <p:nvPr>
            <p:ph type="sldNum" sz="quarter" idx="12"/>
          </p:nvPr>
        </p:nvSpPr>
        <p:spPr>
          <a:xfrm rot="60000">
            <a:off x="10082789" y="5900031"/>
            <a:ext cx="738697" cy="365125"/>
          </a:xfrm>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5" y="925695"/>
            <a:ext cx="1907823" cy="4763911"/>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730965" y="1106317"/>
            <a:ext cx="6905039" cy="440266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910080" y="359898"/>
            <a:ext cx="987552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20" name="頁尾版面配置區 19"/>
          <p:cNvSpPr>
            <a:spLocks noGrp="1"/>
          </p:cNvSpPr>
          <p:nvPr>
            <p:ph type="ftr" sz="quarter" idx="11"/>
          </p:nvPr>
        </p:nvSpPr>
        <p:spPr/>
        <p:txBody>
          <a:bodyPr/>
          <a:lstStyle>
            <a:extLst/>
          </a:lstStyle>
          <a:p>
            <a:endParaRPr lang="zh-HK" altLang="en-US"/>
          </a:p>
        </p:txBody>
      </p:sp>
      <p:sp>
        <p:nvSpPr>
          <p:cNvPr id="10" name="投影片編號版面配置區 9"/>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8" name="橢圓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10" name="矩形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8" name="頁尾版面配置區 7"/>
          <p:cNvSpPr>
            <a:spLocks noGrp="1"/>
          </p:cNvSpPr>
          <p:nvPr>
            <p:ph type="ftr" sz="quarter" idx="11"/>
          </p:nvPr>
        </p:nvSpPr>
        <p:spPr/>
        <p:txBody>
          <a:bodyPr/>
          <a:lstStyle>
            <a:extLst/>
          </a:lstStyle>
          <a:p>
            <a:endParaRPr lang="zh-HK" altLang="en-US"/>
          </a:p>
        </p:txBody>
      </p:sp>
      <p:sp>
        <p:nvSpPr>
          <p:cNvPr id="9" name="投影片編號版面配置區 8"/>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extLst/>
          </a:lstStyle>
          <a:p>
            <a:endParaRPr lang="zh-HK" altLang="en-US"/>
          </a:p>
        </p:txBody>
      </p:sp>
      <p:sp>
        <p:nvSpPr>
          <p:cNvPr id="5" name="投影片編號版面配置區 4"/>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extLst/>
          </a:lstStyle>
          <a:p>
            <a:endParaRPr lang="zh-HK" altLang="en-US"/>
          </a:p>
        </p:txBody>
      </p:sp>
      <p:sp>
        <p:nvSpPr>
          <p:cNvPr id="4" name="投影片編號版面配置區 3"/>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6" name="矩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4"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30"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21" y="4074179"/>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8" name="矩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1117600" y="1143008"/>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44000" y="274644"/>
            <a:ext cx="24384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524000" y="274645"/>
            <a:ext cx="7416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952FEB99-4BA1-4A8E-B351-3B305E8122C5}" type="datetimeFigureOut">
              <a:rPr lang="zh-HK" altLang="en-US" smtClean="0"/>
              <a:t>2/8/2024</a:t>
            </a:fld>
            <a:endParaRPr lang="zh-HK" altLang="en-US"/>
          </a:p>
        </p:txBody>
      </p:sp>
      <p:sp>
        <p:nvSpPr>
          <p:cNvPr id="17" name="頁尾版面配置區 16"/>
          <p:cNvSpPr>
            <a:spLocks noGrp="1"/>
          </p:cNvSpPr>
          <p:nvPr>
            <p:ph type="ftr" sz="quarter" idx="11"/>
          </p:nvPr>
        </p:nvSpPr>
        <p:spPr>
          <a:xfrm>
            <a:off x="2780524" y="236543"/>
            <a:ext cx="7823200" cy="365125"/>
          </a:xfrm>
        </p:spPr>
        <p:txBody>
          <a:bodyPr/>
          <a:lstStyle>
            <a:lvl1pPr algn="r">
              <a:defRPr>
                <a:solidFill>
                  <a:schemeClr val="tx2"/>
                </a:solidFill>
              </a:defRPr>
            </a:lvl1pPr>
          </a:lstStyle>
          <a:p>
            <a:endParaRPr lang="zh-HK" altLang="en-US"/>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E2612DF1-4DF7-447B-B1B9-2AF9F0AC3CAA}"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3"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2"/>
          </p:nvPr>
        </p:nvSpPr>
        <p:spPr/>
        <p:txBody>
          <a:bodyPr/>
          <a:lstStyle/>
          <a:p>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952FEB99-4BA1-4A8E-B351-3B305E8122C5}" type="datetimeFigureOut">
              <a:rPr lang="zh-HK" altLang="en-US" smtClean="0"/>
              <a:t>2/8/2024</a:t>
            </a:fld>
            <a:endParaRPr lang="zh-HK" altLang="en-US"/>
          </a:p>
        </p:txBody>
      </p:sp>
      <p:sp>
        <p:nvSpPr>
          <p:cNvPr id="10" name="投影片編號版面配置區 9"/>
          <p:cNvSpPr>
            <a:spLocks noGrp="1"/>
          </p:cNvSpPr>
          <p:nvPr>
            <p:ph type="sldNum" sz="quarter" idx="16"/>
          </p:nvPr>
        </p:nvSpPr>
        <p:spPr/>
        <p:txBody>
          <a:bodyPr rtlCol="0"/>
          <a:lstStyle/>
          <a:p>
            <a:fld id="{E2612DF1-4DF7-447B-B1B9-2AF9F0AC3CAA}" type="slidenum">
              <a:rPr lang="zh-HK" altLang="en-US" smtClean="0"/>
              <a:t>‹#›</a:t>
            </a:fld>
            <a:endParaRPr lang="zh-HK" altLang="en-US"/>
          </a:p>
        </p:txBody>
      </p:sp>
      <p:sp>
        <p:nvSpPr>
          <p:cNvPr id="12" name="頁尾版面配置區 11"/>
          <p:cNvSpPr>
            <a:spLocks noGrp="1"/>
          </p:cNvSpPr>
          <p:nvPr>
            <p:ph type="ftr" sz="quarter" idx="17"/>
          </p:nvPr>
        </p:nvSpPr>
        <p:spPr/>
        <p:txBody>
          <a:bodyPr rtlCol="0"/>
          <a:lstStyle/>
          <a:p>
            <a:endParaRPr lang="zh-HK"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952FEB99-4BA1-4A8E-B351-3B305E8122C5}" type="datetimeFigureOut">
              <a:rPr lang="zh-HK" altLang="en-US" smtClean="0"/>
              <a:t>2/8/2024</a:t>
            </a:fld>
            <a:endParaRPr lang="zh-HK" altLang="en-US"/>
          </a:p>
        </p:txBody>
      </p:sp>
      <p:sp>
        <p:nvSpPr>
          <p:cNvPr id="12" name="投影片編號版面配置區 11"/>
          <p:cNvSpPr>
            <a:spLocks noGrp="1"/>
          </p:cNvSpPr>
          <p:nvPr>
            <p:ph type="sldNum" sz="quarter" idx="16"/>
          </p:nvPr>
        </p:nvSpPr>
        <p:spPr/>
        <p:txBody>
          <a:bodyPr rtlCol="0"/>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7"/>
          </p:nvPr>
        </p:nvSpPr>
        <p:spPr/>
        <p:txBody>
          <a:bodyPr rtlCol="0"/>
          <a:lstStyle/>
          <a:p>
            <a:endParaRPr lang="zh-HK" altLang="en-US"/>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Content Placeholder 8"/>
          <p:cNvSpPr>
            <a:spLocks noGrp="1"/>
          </p:cNvSpPr>
          <p:nvPr>
            <p:ph sz="quarter" idx="13"/>
          </p:nvPr>
        </p:nvSpPr>
        <p:spPr>
          <a:xfrm>
            <a:off x="902207"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05"/>
            <a:ext cx="3556000" cy="365125"/>
          </a:xfrm>
        </p:spPr>
        <p:txBody>
          <a:bodyPr rtlCol="0"/>
          <a:lstStyle/>
          <a:p>
            <a:fld id="{952FEB99-4BA1-4A8E-B351-3B305E8122C5}"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2"/>
          </p:nvPr>
        </p:nvSpPr>
        <p:spPr>
          <a:xfrm>
            <a:off x="2133600" y="6248211"/>
            <a:ext cx="6096000" cy="365125"/>
          </a:xfrm>
        </p:spPr>
        <p:txBody>
          <a:bodyPr rtlCol="0"/>
          <a:lstStyle/>
          <a:p>
            <a:endParaRPr lang="zh-HK" altLang="en-US"/>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05"/>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07"/>
            <a:ext cx="2946400" cy="365125"/>
          </a:xfrm>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a:xfrm>
            <a:off x="609605" y="6248212"/>
            <a:ext cx="7431311" cy="365125"/>
          </a:xfrm>
        </p:spPr>
        <p:txBody>
          <a:bodyPr/>
          <a:lstStyle/>
          <a:p>
            <a:endParaRPr lang="zh-HK" altLang="en-US"/>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E2612DF1-4DF7-447B-B1B9-2AF9F0AC3CAA}"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9" name="Rectangle 8"/>
          <p:cNvSpPr/>
          <p:nvPr/>
        </p:nvSpPr>
        <p:spPr>
          <a:xfrm>
            <a:off x="460590"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81" y="3055625"/>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E2612DF1-4DF7-447B-B1B9-2AF9F0AC3CAA}" type="slidenum">
              <a:rPr lang="zh-HK" altLang="en-US" smtClean="0"/>
              <a:t>‹#›</a:t>
            </a:fld>
            <a:endParaRPr lang="zh-HK" altLang="en-US"/>
          </a:p>
        </p:txBody>
      </p:sp>
      <p:sp>
        <p:nvSpPr>
          <p:cNvPr id="11" name="Rectangle 10"/>
          <p:cNvSpPr/>
          <p:nvPr/>
        </p:nvSpPr>
        <p:spPr>
          <a:xfrm>
            <a:off x="722429" y="4559281"/>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9"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 name="Title 1"/>
          <p:cNvSpPr>
            <a:spLocks noGrp="1"/>
          </p:cNvSpPr>
          <p:nvPr>
            <p:ph type="ctrTitle"/>
          </p:nvPr>
        </p:nvSpPr>
        <p:spPr>
          <a:xfrm>
            <a:off x="806273" y="3227038"/>
            <a:ext cx="8839200" cy="1219201"/>
          </a:xfrm>
        </p:spPr>
        <p:txBody>
          <a:bodyPr anchor="b" anchorCtr="0">
            <a:noAutofit/>
          </a:bodyPr>
          <a:lstStyle>
            <a:lvl1pPr>
              <a:defRPr sz="4000">
                <a:solidFill>
                  <a:schemeClr val="accent1">
                    <a:lumMod val="50000"/>
                  </a:schemeClr>
                </a:solidFill>
              </a:defRPr>
            </a:lvl1pPr>
          </a:lstStyle>
          <a:p>
            <a:r>
              <a:rPr lang="zh-TW" altLang="en-US" smtClean="0"/>
              <a:t>按一下以編輯母片標題樣式</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13" name="Rectangle 12"/>
          <p:cNvSpPr/>
          <p:nvPr/>
        </p:nvSpPr>
        <p:spPr>
          <a:xfrm>
            <a:off x="602636"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6"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2" name="Title 1"/>
          <p:cNvSpPr>
            <a:spLocks noGrp="1"/>
          </p:cNvSpPr>
          <p:nvPr>
            <p:ph type="title"/>
          </p:nvPr>
        </p:nvSpPr>
        <p:spPr>
          <a:xfrm>
            <a:off x="981941" y="3200403"/>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zh-TW" altLang="en-US" smtClean="0"/>
              <a:t>按一下以編輯母片標題樣式</a:t>
            </a:r>
            <a:endParaRPr lang="en-US" dirty="0"/>
          </a:p>
        </p:txBody>
      </p:sp>
      <p:sp>
        <p:nvSpPr>
          <p:cNvPr id="15" name="Rectangle 14"/>
          <p:cNvSpPr/>
          <p:nvPr/>
        </p:nvSpPr>
        <p:spPr>
          <a:xfrm>
            <a:off x="900661" y="4541525"/>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5"/>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4" name="Rectangle 13"/>
          <p:cNvSpPr/>
          <p:nvPr/>
        </p:nvSpPr>
        <p:spPr>
          <a:xfrm>
            <a:off x="901013"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568172" y="408376"/>
            <a:ext cx="11014229" cy="1039427"/>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568172" y="408376"/>
            <a:ext cx="11014229" cy="1039427"/>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568172"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568172"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3370"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70"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03113" y="3429005"/>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67" y="3429005"/>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6"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6"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 name="Title 1"/>
          <p:cNvSpPr>
            <a:spLocks noGrp="1"/>
          </p:cNvSpPr>
          <p:nvPr>
            <p:ph type="title"/>
          </p:nvPr>
        </p:nvSpPr>
        <p:spPr>
          <a:xfrm>
            <a:off x="1025336" y="1734312"/>
            <a:ext cx="3064845" cy="1191620"/>
          </a:xfrm>
        </p:spPr>
        <p:txBody>
          <a:bodyPr anchor="b">
            <a:normAutofit/>
          </a:bodyPr>
          <a:lstStyle>
            <a:lvl1pPr algn="l">
              <a:defRPr sz="2000" b="0">
                <a:solidFill>
                  <a:schemeClr val="accent1">
                    <a:lumMod val="75000"/>
                  </a:schemeClr>
                </a:solidFill>
              </a:defRPr>
            </a:lvl1pPr>
          </a:lstStyle>
          <a:p>
            <a:r>
              <a:rPr lang="zh-TW" altLang="en-US" smtClean="0"/>
              <a:t>按一下以編輯母片標題樣式</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2"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zh-HK" altLang="en-US"/>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61"/>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 name="Title 1"/>
          <p:cNvSpPr>
            <a:spLocks noGrp="1"/>
          </p:cNvSpPr>
          <p:nvPr>
            <p:ph type="title"/>
          </p:nvPr>
        </p:nvSpPr>
        <p:spPr>
          <a:xfrm>
            <a:off x="1219200" y="5105405"/>
            <a:ext cx="9771352" cy="523043"/>
          </a:xfrm>
        </p:spPr>
        <p:txBody>
          <a:bodyPr anchor="ctr" anchorCtr="0"/>
          <a:lstStyle>
            <a:lvl1pPr algn="ctr">
              <a:defRPr sz="2000" b="0">
                <a:solidFill>
                  <a:schemeClr val="accent1">
                    <a:lumMod val="75000"/>
                  </a:schemeClr>
                </a:solidFill>
              </a:defRPr>
            </a:lvl1pPr>
          </a:lstStyle>
          <a:p>
            <a:r>
              <a:rPr lang="zh-TW" altLang="en-US" smtClean="0"/>
              <a:t>按一下以編輯母片標題樣式</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7" y="351414"/>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32"/>
            <a:ext cx="1980708" cy="578898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381004"/>
            <a:ext cx="8229600" cy="57912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19" name="Footer Placeholder 18"/>
          <p:cNvSpPr>
            <a:spLocks noGrp="1"/>
          </p:cNvSpPr>
          <p:nvPr>
            <p:ph type="ftr" sz="quarter" idx="11"/>
          </p:nvPr>
        </p:nvSpPr>
        <p:spPr/>
        <p:txBody>
          <a:bodyPr/>
          <a:lstStyle/>
          <a:p>
            <a:endParaRPr lang="zh-HK" altLang="en-US"/>
          </a:p>
        </p:txBody>
      </p:sp>
      <p:sp>
        <p:nvSpPr>
          <p:cNvPr id="27" name="Slide Number Placeholder 26"/>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6193370" y="1859762"/>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6193370"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a:xfrm>
            <a:off x="10769600" y="6356355"/>
            <a:ext cx="812800" cy="365125"/>
          </a:xfrm>
        </p:spPr>
        <p:txBody>
          <a:bodyPr/>
          <a:lstStyle/>
          <a:p>
            <a:fld id="{E2612DF1-4DF7-447B-B1B9-2AF9F0AC3CAA}" type="slidenum">
              <a:rPr lang="zh-HK" altLang="en-US" smtClean="0"/>
              <a:t>‹#›</a:t>
            </a:fld>
            <a:endParaRPr lang="zh-HK"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30"/>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4" name="Text Placeholder 3"/>
          <p:cNvSpPr>
            <a:spLocks noGrp="1"/>
          </p:cNvSpPr>
          <p:nvPr>
            <p:ph type="body" sz="half" idx="2"/>
          </p:nvPr>
        </p:nvSpPr>
        <p:spPr>
          <a:xfrm>
            <a:off x="1219200" y="3581405"/>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7" y="338667"/>
            <a:ext cx="5083527"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491114"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6884896" y="6250169"/>
            <a:ext cx="5048920" cy="365125"/>
          </a:xfrm>
          <a:prstGeom prst="rect">
            <a:avLst/>
          </a:prstGeom>
        </p:spPr>
        <p:txBody>
          <a:bodyPr vert="horz" lIns="91440" tIns="45720" rIns="91440" bIns="45720" rtlCol="0" anchor="ctr"/>
          <a:lstStyle>
            <a:lvl1pPr algn="r">
              <a:defRPr sz="1000">
                <a:solidFill>
                  <a:schemeClr val="tx2"/>
                </a:solidFill>
              </a:defRPr>
            </a:lvl1p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3"/>
          </p:nvPr>
        </p:nvSpPr>
        <p:spPr>
          <a:xfrm>
            <a:off x="258188" y="6250169"/>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HK" altLang="en-US"/>
          </a:p>
        </p:txBody>
      </p:sp>
      <p:sp>
        <p:nvSpPr>
          <p:cNvPr id="6" name="Slide Number Placeholder 5"/>
          <p:cNvSpPr>
            <a:spLocks noGrp="1"/>
          </p:cNvSpPr>
          <p:nvPr>
            <p:ph type="sldNum" sz="quarter" idx="4"/>
          </p:nvPr>
        </p:nvSpPr>
        <p:spPr>
          <a:xfrm>
            <a:off x="5321452" y="6250168"/>
            <a:ext cx="1549101" cy="365125"/>
          </a:xfrm>
          <a:prstGeom prst="rect">
            <a:avLst/>
          </a:prstGeom>
        </p:spPr>
        <p:txBody>
          <a:bodyPr vert="horz" lIns="91440" tIns="45720" rIns="91440" bIns="45720" rtlCol="0" anchor="ctr"/>
          <a:lstStyle>
            <a:lvl1pPr algn="ctr">
              <a:defRPr sz="1000">
                <a:solidFill>
                  <a:schemeClr val="tx2"/>
                </a:solidFill>
              </a:defRPr>
            </a:lvl1pPr>
          </a:lstStyle>
          <a:p>
            <a:fld id="{E2612DF1-4DF7-447B-B1B9-2AF9F0AC3CAA}" type="slidenum">
              <a:rPr lang="zh-HK" altLang="en-US" smtClean="0"/>
              <a:t>‹#›</a:t>
            </a:fld>
            <a:endParaRPr lang="zh-HK" altLang="en-US"/>
          </a:p>
        </p:txBody>
      </p:sp>
      <p:sp>
        <p:nvSpPr>
          <p:cNvPr id="3" name="Text Placeholder 2"/>
          <p:cNvSpPr>
            <a:spLocks noGrp="1"/>
          </p:cNvSpPr>
          <p:nvPr>
            <p:ph type="body" idx="1"/>
          </p:nvPr>
        </p:nvSpPr>
        <p:spPr>
          <a:xfrm>
            <a:off x="1162760" y="2675467"/>
            <a:ext cx="9877777"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4"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91"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4" y="817587"/>
            <a:ext cx="9286993" cy="120248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50724" y="2119257"/>
            <a:ext cx="8261873" cy="3603812"/>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06119" y="5809157"/>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3"/>
          </p:nvPr>
        </p:nvSpPr>
        <p:spPr>
          <a:xfrm>
            <a:off x="1219204" y="5809157"/>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zh-HK" altLang="en-US"/>
          </a:p>
        </p:txBody>
      </p:sp>
      <p:sp>
        <p:nvSpPr>
          <p:cNvPr id="6" name="Slide Number Placeholder 5"/>
          <p:cNvSpPr>
            <a:spLocks noGrp="1"/>
          </p:cNvSpPr>
          <p:nvPr>
            <p:ph type="sldNum" sz="quarter" idx="4"/>
          </p:nvPr>
        </p:nvSpPr>
        <p:spPr>
          <a:xfrm>
            <a:off x="10226940" y="5809157"/>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2612DF1-4DF7-447B-B1B9-2AF9F0AC3CAA}"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1087900"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25091"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350501"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914144" y="274638"/>
            <a:ext cx="999744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52FEB99-4BA1-4A8E-B351-3B305E8122C5}" type="datetimeFigureOut">
              <a:rPr lang="zh-HK" altLang="en-US" smtClean="0"/>
              <a:t>2/8/2024</a:t>
            </a:fld>
            <a:endParaRPr lang="zh-HK" altLang="en-US"/>
          </a:p>
        </p:txBody>
      </p:sp>
      <p:sp>
        <p:nvSpPr>
          <p:cNvPr id="10" name="頁尾版面配置區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HK" altLang="en-US"/>
          </a:p>
        </p:txBody>
      </p:sp>
      <p:sp>
        <p:nvSpPr>
          <p:cNvPr id="22" name="投影片編號版面配置區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2612DF1-4DF7-447B-B1B9-2AF9F0AC3CAA}" type="slidenum">
              <a:rPr lang="zh-HK" altLang="en-US" smtClean="0"/>
              <a:t>‹#›</a:t>
            </a:fld>
            <a:endParaRPr lang="zh-HK" altLang="en-US"/>
          </a:p>
        </p:txBody>
      </p:sp>
      <p:sp>
        <p:nvSpPr>
          <p:cNvPr id="15" name="矩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05"/>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3"/>
          </p:nvPr>
        </p:nvSpPr>
        <p:spPr>
          <a:xfrm>
            <a:off x="812803" y="6248211"/>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HK" altLang="en-US"/>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612DF1-4DF7-447B-B1B9-2AF9F0AC3CAA}"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2"/>
            <a:ext cx="10972800" cy="43735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2"/>
                </a:solidFill>
              </a:defRPr>
            </a:lvl1p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zh-HK" alt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2"/>
                </a:solidFill>
              </a:defRPr>
            </a:lvl1pPr>
          </a:lstStyle>
          <a:p>
            <a:fld id="{E2612DF1-4DF7-447B-B1B9-2AF9F0AC3CAA}" type="slidenum">
              <a:rPr lang="zh-HK" altLang="en-US" smtClean="0"/>
              <a:t>‹#›</a:t>
            </a:fld>
            <a:endParaRPr lang="zh-HK" alt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3"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2" y="408376"/>
            <a:ext cx="11014229" cy="103942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609600" y="6356355"/>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2FEB99-4BA1-4A8E-B351-3B305E8122C5}" type="datetimeFigureOut">
              <a:rPr lang="zh-HK" altLang="en-US" smtClean="0"/>
              <a:t>2/8/2024</a:t>
            </a:fld>
            <a:endParaRPr lang="zh-HK" altLang="en-US"/>
          </a:p>
        </p:txBody>
      </p:sp>
      <p:sp>
        <p:nvSpPr>
          <p:cNvPr id="22" name="Footer Placeholder 21"/>
          <p:cNvSpPr>
            <a:spLocks noGrp="1"/>
          </p:cNvSpPr>
          <p:nvPr>
            <p:ph type="ftr" sz="quarter" idx="3"/>
          </p:nvPr>
        </p:nvSpPr>
        <p:spPr>
          <a:xfrm>
            <a:off x="3556000" y="6356355"/>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HK" altLang="en-US"/>
          </a:p>
        </p:txBody>
      </p:sp>
      <p:sp>
        <p:nvSpPr>
          <p:cNvPr id="18" name="Slide Number Placeholder 17"/>
          <p:cNvSpPr>
            <a:spLocks noGrp="1"/>
          </p:cNvSpPr>
          <p:nvPr>
            <p:ph type="sldNum" sz="quarter" idx="4"/>
          </p:nvPr>
        </p:nvSpPr>
        <p:spPr>
          <a:xfrm>
            <a:off x="10566400" y="6356355"/>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612DF1-4DF7-447B-B1B9-2AF9F0AC3CAA}" type="slidenum">
              <a:rPr lang="zh-HK" altLang="en-US" smtClean="0"/>
              <a:t>‹#›</a:t>
            </a:fld>
            <a:endParaRPr lang="zh-HK"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7.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7.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124" y="-5169561"/>
            <a:ext cx="21384843" cy="12027561"/>
          </a:xfrm>
          <a:prstGeom prst="rect">
            <a:avLst/>
          </a:prstGeom>
        </p:spPr>
      </p:pic>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000" y="-5169086"/>
            <a:ext cx="21383999" cy="12027086"/>
          </a:xfrm>
          <a:prstGeom prst="rect">
            <a:avLst/>
          </a:prstGeom>
        </p:spPr>
      </p:pic>
      <p:sp>
        <p:nvSpPr>
          <p:cNvPr id="2" name="標題 1"/>
          <p:cNvSpPr>
            <a:spLocks noGrp="1"/>
          </p:cNvSpPr>
          <p:nvPr>
            <p:ph type="ctrTitle"/>
          </p:nvPr>
        </p:nvSpPr>
        <p:spPr>
          <a:xfrm>
            <a:off x="1" y="0"/>
            <a:ext cx="12192000" cy="3391573"/>
          </a:xfrm>
        </p:spPr>
        <p:txBody>
          <a:bodyPr>
            <a:noAutofit/>
          </a:bodyPr>
          <a:lstStyle/>
          <a:p>
            <a:r>
              <a:rPr lang="en-US" altLang="zh-TW" sz="5500" b="1" dirty="0">
                <a:solidFill>
                  <a:schemeClr val="tx1"/>
                </a:solidFill>
                <a:latin typeface="Microsoft JhengHei UI" pitchFamily="34" charset="-120"/>
                <a:ea typeface="Microsoft JhengHei UI" pitchFamily="34" charset="-120"/>
              </a:rPr>
              <a:t/>
            </a:r>
            <a:br>
              <a:rPr lang="en-US" altLang="zh-TW" sz="5500" b="1" dirty="0">
                <a:solidFill>
                  <a:schemeClr val="tx1"/>
                </a:solidFill>
                <a:latin typeface="Microsoft JhengHei UI" pitchFamily="34" charset="-120"/>
                <a:ea typeface="Microsoft JhengHei UI" pitchFamily="34" charset="-120"/>
              </a:rPr>
            </a:br>
            <a:r>
              <a:rPr lang="en-US" altLang="zh-TW" sz="5500" b="1" dirty="0">
                <a:solidFill>
                  <a:schemeClr val="tx1"/>
                </a:solidFill>
                <a:latin typeface="Microsoft JhengHei UI" pitchFamily="34" charset="-120"/>
                <a:ea typeface="Microsoft JhengHei UI" pitchFamily="34" charset="-120"/>
              </a:rPr>
              <a:t>《Guide to Accessible Inclusion》</a:t>
            </a:r>
            <a:br>
              <a:rPr lang="en-US" altLang="zh-TW" sz="5500" b="1" dirty="0">
                <a:solidFill>
                  <a:schemeClr val="tx1"/>
                </a:solidFill>
                <a:latin typeface="Microsoft JhengHei UI" pitchFamily="34" charset="-120"/>
                <a:ea typeface="Microsoft JhengHei UI" pitchFamily="34" charset="-120"/>
              </a:rPr>
            </a:br>
            <a:r>
              <a:rPr lang="en-US" altLang="zh-TW" sz="5500" b="1" dirty="0">
                <a:solidFill>
                  <a:schemeClr val="tx1"/>
                </a:solidFill>
                <a:latin typeface="Microsoft JhengHei UI" pitchFamily="34" charset="-120"/>
                <a:ea typeface="Microsoft JhengHei UI" pitchFamily="34" charset="-120"/>
              </a:rPr>
              <a:t>Accessible Inclusion Workshop</a:t>
            </a:r>
            <a:r>
              <a:rPr lang="en-US" altLang="zh-TW" sz="4000" b="1" dirty="0">
                <a:solidFill>
                  <a:schemeClr val="tx1"/>
                </a:solidFill>
                <a:latin typeface="Microsoft JhengHei UI" pitchFamily="34" charset="-120"/>
                <a:ea typeface="Microsoft JhengHei UI" pitchFamily="34" charset="-120"/>
              </a:rPr>
              <a:t/>
            </a:r>
            <a:br>
              <a:rPr lang="en-US" altLang="zh-TW" sz="4000" b="1" dirty="0">
                <a:solidFill>
                  <a:schemeClr val="tx1"/>
                </a:solidFill>
                <a:latin typeface="Microsoft JhengHei UI" pitchFamily="34" charset="-120"/>
                <a:ea typeface="Microsoft JhengHei UI" pitchFamily="34" charset="-120"/>
              </a:rPr>
            </a:br>
            <a:r>
              <a:rPr lang="en-US" altLang="zh-TW" sz="5000" b="1" dirty="0">
                <a:solidFill>
                  <a:schemeClr val="bg1"/>
                </a:solidFill>
                <a:latin typeface="Microsoft JhengHei UI" pitchFamily="34" charset="-120"/>
                <a:ea typeface="Microsoft JhengHei UI" pitchFamily="34" charset="-120"/>
              </a:rPr>
              <a:t>Session </a:t>
            </a:r>
            <a:r>
              <a:rPr lang="en-US" altLang="zh-TW" sz="5000" b="1" dirty="0" smtClean="0">
                <a:solidFill>
                  <a:schemeClr val="bg1"/>
                </a:solidFill>
                <a:latin typeface="Microsoft JhengHei UI" pitchFamily="34" charset="-120"/>
                <a:ea typeface="Microsoft JhengHei UI" pitchFamily="34" charset="-120"/>
              </a:rPr>
              <a:t>III</a:t>
            </a:r>
            <a:r>
              <a:rPr lang="en-US" altLang="zh-TW" sz="5000" b="1" dirty="0">
                <a:solidFill>
                  <a:schemeClr val="bg1"/>
                </a:solidFill>
                <a:latin typeface="Microsoft JhengHei UI" pitchFamily="34" charset="-120"/>
                <a:ea typeface="Microsoft JhengHei UI" pitchFamily="34" charset="-120"/>
              </a:rPr>
              <a:t> </a:t>
            </a:r>
            <a:r>
              <a:rPr lang="en-US" altLang="zh-TW" sz="5000" b="1" dirty="0" smtClean="0">
                <a:solidFill>
                  <a:schemeClr val="bg1"/>
                </a:solidFill>
                <a:latin typeface="Microsoft JhengHei UI" pitchFamily="34" charset="-120"/>
                <a:ea typeface="Microsoft JhengHei UI" pitchFamily="34" charset="-120"/>
              </a:rPr>
              <a:t>: Accessibility </a:t>
            </a:r>
            <a:endParaRPr lang="zh-TW" altLang="en-US" sz="5500" b="1" dirty="0">
              <a:solidFill>
                <a:schemeClr val="tx1"/>
              </a:solidFill>
              <a:latin typeface="Microsoft JhengHei UI" pitchFamily="34" charset="-120"/>
              <a:ea typeface="Microsoft JhengHei UI" pitchFamily="34" charset="-120"/>
            </a:endParaRPr>
          </a:p>
        </p:txBody>
      </p:sp>
      <p:sp>
        <p:nvSpPr>
          <p:cNvPr id="9" name="文字方塊 8"/>
          <p:cNvSpPr txBox="1"/>
          <p:nvPr/>
        </p:nvSpPr>
        <p:spPr>
          <a:xfrm>
            <a:off x="317010" y="3547108"/>
            <a:ext cx="3378689" cy="646331"/>
          </a:xfrm>
          <a:prstGeom prst="rect">
            <a:avLst/>
          </a:prstGeom>
          <a:noFill/>
        </p:spPr>
        <p:txBody>
          <a:bodyPr wrap="square" rtlCol="0">
            <a:spAutoFit/>
          </a:bodyPr>
          <a:lstStyle/>
          <a:p>
            <a:r>
              <a:rPr lang="en-US" altLang="zh-TW" b="1" dirty="0" smtClean="0">
                <a:latin typeface="Microsoft JhengHei UI" pitchFamily="34" charset="-120"/>
                <a:ea typeface="Microsoft JhengHei UI" pitchFamily="34" charset="-120"/>
              </a:rPr>
              <a:t>Sponsored by </a:t>
            </a:r>
          </a:p>
          <a:p>
            <a:r>
              <a:rPr lang="en-US" altLang="zh-TW" b="1" dirty="0" err="1" smtClean="0">
                <a:latin typeface="Microsoft JhengHei UI" pitchFamily="34" charset="-120"/>
                <a:ea typeface="Microsoft JhengHei UI" pitchFamily="34" charset="-120"/>
              </a:rPr>
              <a:t>Labour</a:t>
            </a:r>
            <a:r>
              <a:rPr lang="en-US" altLang="zh-TW" b="1" dirty="0" smtClean="0">
                <a:latin typeface="Microsoft JhengHei UI" pitchFamily="34" charset="-120"/>
                <a:ea typeface="Microsoft JhengHei UI" pitchFamily="34" charset="-120"/>
              </a:rPr>
              <a:t> and Welfare Bureau</a:t>
            </a:r>
          </a:p>
        </p:txBody>
      </p:sp>
      <p:sp>
        <p:nvSpPr>
          <p:cNvPr id="10" name="文字方塊 9"/>
          <p:cNvSpPr txBox="1"/>
          <p:nvPr/>
        </p:nvSpPr>
        <p:spPr>
          <a:xfrm>
            <a:off x="317011" y="5542002"/>
            <a:ext cx="1500297" cy="369332"/>
          </a:xfrm>
          <a:prstGeom prst="rect">
            <a:avLst/>
          </a:prstGeom>
          <a:noFill/>
        </p:spPr>
        <p:txBody>
          <a:bodyPr wrap="square" rtlCol="0">
            <a:spAutoFit/>
          </a:bodyPr>
          <a:lstStyle/>
          <a:p>
            <a:r>
              <a:rPr lang="en-US" altLang="zh-TW" b="1" dirty="0" smtClean="0">
                <a:latin typeface="Microsoft JhengHei UI" pitchFamily="34" charset="-120"/>
                <a:ea typeface="Microsoft JhengHei UI" pitchFamily="34" charset="-120"/>
              </a:rPr>
              <a:t>Production </a:t>
            </a: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11" y="5730008"/>
            <a:ext cx="2761200" cy="1016517"/>
          </a:xfrm>
          <a:prstGeom prst="rect">
            <a:avLst/>
          </a:prstGeom>
        </p:spPr>
      </p:pic>
      <p:pic>
        <p:nvPicPr>
          <p:cNvPr id="12" name="圖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10" y="4102002"/>
            <a:ext cx="1440000" cy="1440000"/>
          </a:xfrm>
          <a:prstGeom prst="rect">
            <a:avLst/>
          </a:prstGeom>
        </p:spPr>
      </p:pic>
    </p:spTree>
    <p:extLst>
      <p:ext uri="{BB962C8B-B14F-4D97-AF65-F5344CB8AC3E}">
        <p14:creationId xmlns:p14="http://schemas.microsoft.com/office/powerpoint/2010/main" val="214473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71619" y="2279452"/>
            <a:ext cx="5429639" cy="3880773"/>
          </a:xfrm>
        </p:spPr>
        <p:txBody>
          <a:bodyPr>
            <a:normAutofit/>
          </a:bodyPr>
          <a:lstStyle/>
          <a:p>
            <a:pPr marL="114300" lvl="0" indent="0">
              <a:buNone/>
            </a:pPr>
            <a:r>
              <a:rPr lang="en-HK" altLang="zh-TW" sz="4000" b="1" dirty="0" smtClean="0">
                <a:solidFill>
                  <a:srgbClr val="0070C0"/>
                </a:solidFill>
                <a:latin typeface="Microsoft JhengHei UI" pitchFamily="34" charset="-120"/>
                <a:ea typeface="Microsoft JhengHei UI" pitchFamily="34" charset="-120"/>
              </a:rPr>
              <a:t>(1) Hearing Aids</a:t>
            </a:r>
          </a:p>
          <a:p>
            <a:pPr marL="114300" indent="0">
              <a:buNone/>
            </a:pPr>
            <a:r>
              <a:rPr lang="en-HK" altLang="zh-TW" sz="3200" dirty="0">
                <a:solidFill>
                  <a:schemeClr val="tx1"/>
                </a:solidFill>
                <a:latin typeface="Microsoft JhengHei UI" pitchFamily="34" charset="-120"/>
                <a:ea typeface="Microsoft JhengHei UI" pitchFamily="34" charset="-120"/>
              </a:rPr>
              <a:t>Amplified sound for hearing impaired people to hear sound and speech.</a:t>
            </a:r>
            <a:endParaRPr lang="zh-TW" altLang="zh-TW" sz="3200" dirty="0">
              <a:solidFill>
                <a:schemeClr val="tx1"/>
              </a:solidFill>
              <a:latin typeface="Microsoft JhengHei UI" pitchFamily="34" charset="-120"/>
              <a:ea typeface="Microsoft JhengHei UI" pitchFamily="34" charset="-120"/>
            </a:endParaRPr>
          </a:p>
          <a:p>
            <a:pPr marL="114300" indent="0">
              <a:buNone/>
            </a:pPr>
            <a:endParaRPr lang="zh-TW" altLang="en-US" sz="4000" b="1" dirty="0"/>
          </a:p>
          <a:p>
            <a:pPr marL="114300" lvl="0" indent="0">
              <a:buNone/>
            </a:pPr>
            <a:endParaRPr lang="en-US" altLang="zh-TW" sz="4000" b="1" dirty="0" smtClean="0">
              <a:solidFill>
                <a:schemeClr val="tx1"/>
              </a:solidFill>
              <a:latin typeface="Microsoft JhengHei UI" pitchFamily="34" charset="-120"/>
              <a:ea typeface="Microsoft JhengHei UI" pitchFamily="34"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961" y="2932386"/>
            <a:ext cx="4537403" cy="2549194"/>
          </a:xfrm>
          <a:prstGeom prst="rect">
            <a:avLst/>
          </a:prstGeom>
        </p:spPr>
      </p:pic>
      <p:sp>
        <p:nvSpPr>
          <p:cNvPr id="4" name="標題 3"/>
          <p:cNvSpPr>
            <a:spLocks noGrp="1"/>
          </p:cNvSpPr>
          <p:nvPr>
            <p:ph type="title"/>
          </p:nvPr>
        </p:nvSpPr>
        <p:spPr>
          <a:xfrm>
            <a:off x="0" y="408376"/>
            <a:ext cx="12192000" cy="1039427"/>
          </a:xfrm>
        </p:spPr>
        <p:txBody>
          <a:bodyPr>
            <a:noAutofit/>
          </a:bodyPr>
          <a:lstStyle/>
          <a:p>
            <a:r>
              <a:rPr lang="en-GB" altLang="zh-TW" sz="4400" b="1" dirty="0">
                <a:solidFill>
                  <a:schemeClr val="tx1"/>
                </a:solidFill>
                <a:latin typeface="Microsoft JhengHei UI" pitchFamily="34" charset="-120"/>
                <a:ea typeface="Microsoft JhengHei UI" pitchFamily="34" charset="-120"/>
              </a:rPr>
              <a:t>Auxiliary devices for </a:t>
            </a:r>
            <a:br>
              <a:rPr lang="en-GB" altLang="zh-TW" sz="4400" b="1" dirty="0">
                <a:solidFill>
                  <a:schemeClr val="tx1"/>
                </a:solidFill>
                <a:latin typeface="Microsoft JhengHei UI" pitchFamily="34" charset="-120"/>
                <a:ea typeface="Microsoft JhengHei UI" pitchFamily="34" charset="-120"/>
              </a:rPr>
            </a:br>
            <a:r>
              <a:rPr lang="en-GB" altLang="zh-TW" sz="4400" b="1" dirty="0">
                <a:solidFill>
                  <a:srgbClr val="0070C0"/>
                </a:solidFill>
                <a:latin typeface="Microsoft JhengHei UI" pitchFamily="34" charset="-120"/>
                <a:ea typeface="Microsoft JhengHei UI" pitchFamily="34" charset="-120"/>
              </a:rPr>
              <a:t>people with </a:t>
            </a:r>
            <a:r>
              <a:rPr lang="en-GB" altLang="zh-TW" sz="4400" b="1" dirty="0" smtClean="0">
                <a:solidFill>
                  <a:srgbClr val="0070C0"/>
                </a:solidFill>
                <a:latin typeface="Microsoft JhengHei UI" pitchFamily="34" charset="-120"/>
                <a:ea typeface="Microsoft JhengHei UI" pitchFamily="34" charset="-120"/>
              </a:rPr>
              <a:t>HEARING IMPAIRMENT</a:t>
            </a:r>
            <a:r>
              <a:rPr lang="en-US" altLang="zh-TW" sz="4400" b="1" dirty="0" smtClean="0">
                <a:solidFill>
                  <a:srgbClr val="0070C0"/>
                </a:solidFill>
                <a:latin typeface="Microsoft JhengHei UI" pitchFamily="34" charset="-120"/>
                <a:ea typeface="Microsoft JhengHei UI" pitchFamily="34" charset="-120"/>
              </a:rPr>
              <a:t>S</a:t>
            </a:r>
            <a:endParaRPr lang="zh-TW" altLang="en-US" sz="4400" dirty="0"/>
          </a:p>
        </p:txBody>
      </p:sp>
    </p:spTree>
    <p:extLst>
      <p:ext uri="{BB962C8B-B14F-4D97-AF65-F5344CB8AC3E}">
        <p14:creationId xmlns:p14="http://schemas.microsoft.com/office/powerpoint/2010/main" val="132941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71619" y="2279452"/>
            <a:ext cx="5825434" cy="3880773"/>
          </a:xfrm>
        </p:spPr>
        <p:txBody>
          <a:bodyPr>
            <a:normAutofit/>
          </a:bodyPr>
          <a:lstStyle/>
          <a:p>
            <a:pPr marL="114300" lvl="0" indent="0">
              <a:buNone/>
            </a:pPr>
            <a:r>
              <a:rPr lang="en-US" altLang="zh-TW" sz="4000" b="1" dirty="0" smtClean="0">
                <a:solidFill>
                  <a:srgbClr val="0070C0"/>
                </a:solidFill>
                <a:latin typeface="Microsoft JhengHei UI" pitchFamily="34" charset="-120"/>
                <a:ea typeface="Microsoft JhengHei UI" pitchFamily="34" charset="-120"/>
              </a:rPr>
              <a:t>(2) </a:t>
            </a:r>
            <a:r>
              <a:rPr lang="en-HK" altLang="zh-TW" sz="4000" b="1" dirty="0">
                <a:solidFill>
                  <a:srgbClr val="0070C0"/>
                </a:solidFill>
                <a:latin typeface="Microsoft JhengHei UI" pitchFamily="34" charset="-120"/>
                <a:ea typeface="Microsoft JhengHei UI" pitchFamily="34" charset="-120"/>
              </a:rPr>
              <a:t>Cochlear Implants</a:t>
            </a:r>
            <a:endParaRPr lang="zh-TW" altLang="en-US" sz="4000" b="1" dirty="0">
              <a:solidFill>
                <a:srgbClr val="0070C0"/>
              </a:solidFill>
              <a:latin typeface="Microsoft JhengHei UI" pitchFamily="34" charset="-120"/>
              <a:ea typeface="Microsoft JhengHei UI" pitchFamily="34" charset="-120"/>
            </a:endParaRPr>
          </a:p>
          <a:p>
            <a:pPr marL="114300" indent="0">
              <a:buNone/>
            </a:pPr>
            <a:r>
              <a:rPr lang="en-HK" altLang="zh-TW" sz="3200" dirty="0">
                <a:solidFill>
                  <a:schemeClr val="tx1"/>
                </a:solidFill>
                <a:latin typeface="Microsoft JhengHei UI" pitchFamily="34" charset="-120"/>
                <a:ea typeface="Microsoft JhengHei UI" pitchFamily="34" charset="-120"/>
              </a:rPr>
              <a:t>Implanted in the ear, it can act as a sound transmitter.</a:t>
            </a:r>
            <a:endParaRPr lang="zh-TW" altLang="zh-TW" sz="3200" dirty="0">
              <a:solidFill>
                <a:schemeClr val="tx1"/>
              </a:solidFill>
              <a:latin typeface="Microsoft JhengHei UI" pitchFamily="34" charset="-120"/>
              <a:ea typeface="Microsoft JhengHei UI" pitchFamily="34" charset="-120"/>
            </a:endParaRPr>
          </a:p>
          <a:p>
            <a:pPr marL="114300" indent="0">
              <a:buNone/>
            </a:pPr>
            <a:endParaRPr lang="zh-TW" altLang="en-US" sz="4000" b="1" dirty="0"/>
          </a:p>
          <a:p>
            <a:pPr marL="114300" lvl="0" indent="0">
              <a:buNone/>
            </a:pPr>
            <a:endParaRPr lang="en-US" altLang="zh-TW" sz="4000" b="1" dirty="0" smtClean="0">
              <a:solidFill>
                <a:schemeClr val="tx1"/>
              </a:solidFill>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7908" y="2505457"/>
            <a:ext cx="2268701" cy="3403052"/>
          </a:xfrm>
          <a:prstGeom prst="rect">
            <a:avLst/>
          </a:prstGeom>
        </p:spPr>
      </p:pic>
      <p:sp>
        <p:nvSpPr>
          <p:cNvPr id="4" name="標題 3"/>
          <p:cNvSpPr>
            <a:spLocks noGrp="1"/>
          </p:cNvSpPr>
          <p:nvPr>
            <p:ph type="title"/>
          </p:nvPr>
        </p:nvSpPr>
        <p:spPr>
          <a:xfrm>
            <a:off x="0" y="408376"/>
            <a:ext cx="12192000" cy="1039427"/>
          </a:xfrm>
        </p:spPr>
        <p:txBody>
          <a:bodyPr>
            <a:noAutofit/>
          </a:bodyPr>
          <a:lstStyle/>
          <a:p>
            <a:r>
              <a:rPr lang="en-GB" altLang="zh-TW" sz="4400" b="1" dirty="0">
                <a:solidFill>
                  <a:schemeClr val="tx1"/>
                </a:solidFill>
                <a:latin typeface="Microsoft JhengHei UI" pitchFamily="34" charset="-120"/>
                <a:ea typeface="Microsoft JhengHei UI" pitchFamily="34" charset="-120"/>
              </a:rPr>
              <a:t>Auxiliary devices for </a:t>
            </a:r>
            <a:br>
              <a:rPr lang="en-GB" altLang="zh-TW" sz="4400" b="1" dirty="0">
                <a:solidFill>
                  <a:schemeClr val="tx1"/>
                </a:solidFill>
                <a:latin typeface="Microsoft JhengHei UI" pitchFamily="34" charset="-120"/>
                <a:ea typeface="Microsoft JhengHei UI" pitchFamily="34" charset="-120"/>
              </a:rPr>
            </a:br>
            <a:r>
              <a:rPr lang="en-GB" altLang="zh-TW" sz="4400" b="1" dirty="0">
                <a:solidFill>
                  <a:srgbClr val="0070C0"/>
                </a:solidFill>
                <a:latin typeface="Microsoft JhengHei UI" pitchFamily="34" charset="-120"/>
                <a:ea typeface="Microsoft JhengHei UI" pitchFamily="34" charset="-120"/>
              </a:rPr>
              <a:t>people with HEARING </a:t>
            </a:r>
            <a:r>
              <a:rPr lang="en-GB" altLang="zh-TW" sz="4400" b="1" dirty="0" smtClean="0">
                <a:solidFill>
                  <a:srgbClr val="0070C0"/>
                </a:solidFill>
                <a:latin typeface="Microsoft JhengHei UI" pitchFamily="34" charset="-120"/>
                <a:ea typeface="Microsoft JhengHei UI" pitchFamily="34" charset="-120"/>
              </a:rPr>
              <a:t>IMPAIRMENT</a:t>
            </a:r>
            <a:r>
              <a:rPr lang="en-US" altLang="zh-TW" sz="4400" b="1" dirty="0" smtClean="0">
                <a:solidFill>
                  <a:srgbClr val="0070C0"/>
                </a:solidFill>
                <a:latin typeface="Microsoft JhengHei UI" pitchFamily="34" charset="-120"/>
                <a:ea typeface="Microsoft JhengHei UI" pitchFamily="34" charset="-120"/>
              </a:rPr>
              <a:t>S</a:t>
            </a:r>
            <a:endParaRPr lang="zh-TW" altLang="en-US" sz="4400" dirty="0"/>
          </a:p>
        </p:txBody>
      </p:sp>
    </p:spTree>
    <p:extLst>
      <p:ext uri="{BB962C8B-B14F-4D97-AF65-F5344CB8AC3E}">
        <p14:creationId xmlns:p14="http://schemas.microsoft.com/office/powerpoint/2010/main" val="251531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08376"/>
            <a:ext cx="12192000" cy="1039427"/>
          </a:xfrm>
        </p:spPr>
        <p:txBody>
          <a:bodyPr>
            <a:noAutofit/>
          </a:bodyPr>
          <a:lstStyle/>
          <a:p>
            <a:pPr marL="114300" lvl="0" indent="0"/>
            <a:r>
              <a:rPr lang="en-GB" altLang="zh-TW" sz="4400" b="1" dirty="0">
                <a:solidFill>
                  <a:schemeClr val="tx1"/>
                </a:solidFill>
                <a:latin typeface="Microsoft JhengHei UI" pitchFamily="34" charset="-120"/>
                <a:ea typeface="Microsoft JhengHei UI" pitchFamily="34" charset="-120"/>
              </a:rPr>
              <a:t>Auxiliary devices for </a:t>
            </a:r>
            <a:br>
              <a:rPr lang="en-GB" altLang="zh-TW" sz="4400" b="1" dirty="0">
                <a:solidFill>
                  <a:schemeClr val="tx1"/>
                </a:solidFill>
                <a:latin typeface="Microsoft JhengHei UI" pitchFamily="34" charset="-120"/>
                <a:ea typeface="Microsoft JhengHei UI" pitchFamily="34" charset="-120"/>
              </a:rPr>
            </a:br>
            <a:r>
              <a:rPr lang="en-GB" altLang="zh-TW" sz="4400" b="1" dirty="0">
                <a:solidFill>
                  <a:srgbClr val="0070C0"/>
                </a:solidFill>
                <a:latin typeface="Microsoft JhengHei UI" pitchFamily="34" charset="-120"/>
                <a:ea typeface="Microsoft JhengHei UI" pitchFamily="34" charset="-120"/>
              </a:rPr>
              <a:t>people </a:t>
            </a:r>
            <a:r>
              <a:rPr lang="en-HK" altLang="zh-TW" sz="4400" b="1" dirty="0">
                <a:solidFill>
                  <a:srgbClr val="0070C0"/>
                </a:solidFill>
                <a:latin typeface="Microsoft JhengHei UI" pitchFamily="34" charset="-120"/>
                <a:ea typeface="Microsoft JhengHei UI" pitchFamily="34" charset="-120"/>
              </a:rPr>
              <a:t>with visual impairments</a:t>
            </a:r>
            <a:endParaRPr lang="en-US" altLang="zh-TW" sz="44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71619" y="2279452"/>
            <a:ext cx="5429639" cy="3880773"/>
          </a:xfrm>
        </p:spPr>
        <p:txBody>
          <a:bodyPr>
            <a:normAutofit/>
          </a:bodyPr>
          <a:lstStyle/>
          <a:p>
            <a:pPr marL="114300" lvl="0" indent="0">
              <a:buNone/>
            </a:pPr>
            <a:r>
              <a:rPr lang="en-US" altLang="zh-TW" sz="4000" b="1" dirty="0" smtClean="0">
                <a:solidFill>
                  <a:srgbClr val="0070C0"/>
                </a:solidFill>
                <a:latin typeface="Microsoft JhengHei UI" pitchFamily="34" charset="-120"/>
                <a:ea typeface="Microsoft JhengHei UI" pitchFamily="34" charset="-120"/>
              </a:rPr>
              <a:t>(1) </a:t>
            </a:r>
            <a:r>
              <a:rPr lang="en-HK" altLang="zh-TW" sz="4000" b="1" dirty="0">
                <a:solidFill>
                  <a:srgbClr val="0070C0"/>
                </a:solidFill>
                <a:latin typeface="Microsoft JhengHei UI" pitchFamily="34" charset="-120"/>
                <a:ea typeface="Microsoft JhengHei UI" pitchFamily="34" charset="-120"/>
              </a:rPr>
              <a:t>White Cane</a:t>
            </a:r>
            <a:endParaRPr lang="zh-TW" altLang="en-US" sz="4000" b="1" dirty="0">
              <a:solidFill>
                <a:srgbClr val="0070C0"/>
              </a:solidFill>
              <a:latin typeface="Microsoft JhengHei UI" pitchFamily="34" charset="-120"/>
              <a:ea typeface="Microsoft JhengHei UI" pitchFamily="34" charset="-120"/>
            </a:endParaRPr>
          </a:p>
          <a:p>
            <a:pPr marL="114300" indent="0">
              <a:buNone/>
            </a:pPr>
            <a:r>
              <a:rPr lang="en-HK" altLang="zh-TW" sz="3200" dirty="0">
                <a:solidFill>
                  <a:schemeClr val="tx1"/>
                </a:solidFill>
                <a:latin typeface="Microsoft JhengHei UI" pitchFamily="34" charset="-120"/>
                <a:ea typeface="Microsoft JhengHei UI" pitchFamily="34" charset="-120"/>
              </a:rPr>
              <a:t>Allows the user to observe what is in front of them by swinging the white cane.</a:t>
            </a:r>
            <a:endParaRPr lang="zh-TW" altLang="zh-TW" sz="3200" dirty="0">
              <a:solidFill>
                <a:schemeClr val="tx1"/>
              </a:solidFill>
              <a:latin typeface="Microsoft JhengHei UI" pitchFamily="34" charset="-120"/>
              <a:ea typeface="Microsoft JhengHei UI" pitchFamily="34" charset="-120"/>
            </a:endParaRPr>
          </a:p>
          <a:p>
            <a:pPr marL="114300" indent="0">
              <a:buNone/>
            </a:pPr>
            <a:endParaRPr lang="zh-TW" altLang="en-US" sz="4000" b="1" dirty="0"/>
          </a:p>
          <a:p>
            <a:pPr marL="114300" lvl="0" indent="0">
              <a:buNone/>
            </a:pPr>
            <a:endParaRPr lang="en-US" altLang="zh-TW" sz="4000" b="1" dirty="0" smtClean="0">
              <a:solidFill>
                <a:schemeClr val="tx1"/>
              </a:solidFill>
              <a:latin typeface="Microsoft JhengHei UI" pitchFamily="34" charset="-120"/>
              <a:ea typeface="Microsoft JhengHei UI" pitchFamily="34"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962" y="2195086"/>
            <a:ext cx="2513617" cy="3765718"/>
          </a:xfrm>
          <a:prstGeom prst="rect">
            <a:avLst/>
          </a:prstGeom>
        </p:spPr>
      </p:pic>
    </p:spTree>
    <p:extLst>
      <p:ext uri="{BB962C8B-B14F-4D97-AF65-F5344CB8AC3E}">
        <p14:creationId xmlns:p14="http://schemas.microsoft.com/office/powerpoint/2010/main" val="269347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08376"/>
            <a:ext cx="12192000" cy="1039427"/>
          </a:xfrm>
        </p:spPr>
        <p:txBody>
          <a:bodyPr>
            <a:noAutofit/>
          </a:bodyPr>
          <a:lstStyle/>
          <a:p>
            <a:pPr marL="114300" lvl="0" indent="0"/>
            <a:r>
              <a:rPr lang="en-GB" altLang="zh-TW" sz="4400" b="1" dirty="0">
                <a:solidFill>
                  <a:schemeClr val="tx1"/>
                </a:solidFill>
                <a:latin typeface="Microsoft JhengHei UI" pitchFamily="34" charset="-120"/>
                <a:ea typeface="Microsoft JhengHei UI" pitchFamily="34" charset="-120"/>
              </a:rPr>
              <a:t>Auxiliary devices for </a:t>
            </a:r>
            <a:br>
              <a:rPr lang="en-GB" altLang="zh-TW" sz="4400" b="1" dirty="0">
                <a:solidFill>
                  <a:schemeClr val="tx1"/>
                </a:solidFill>
                <a:latin typeface="Microsoft JhengHei UI" pitchFamily="34" charset="-120"/>
                <a:ea typeface="Microsoft JhengHei UI" pitchFamily="34" charset="-120"/>
              </a:rPr>
            </a:br>
            <a:r>
              <a:rPr lang="en-GB" altLang="zh-TW" sz="4400" b="1" dirty="0">
                <a:solidFill>
                  <a:srgbClr val="0070C0"/>
                </a:solidFill>
                <a:latin typeface="Microsoft JhengHei UI" pitchFamily="34" charset="-120"/>
                <a:ea typeface="Microsoft JhengHei UI" pitchFamily="34" charset="-120"/>
              </a:rPr>
              <a:t>people </a:t>
            </a:r>
            <a:r>
              <a:rPr lang="en-HK" altLang="zh-TW" sz="4400" b="1" dirty="0">
                <a:solidFill>
                  <a:srgbClr val="0070C0"/>
                </a:solidFill>
                <a:latin typeface="Microsoft JhengHei UI" pitchFamily="34" charset="-120"/>
                <a:ea typeface="Microsoft JhengHei UI" pitchFamily="34" charset="-120"/>
              </a:rPr>
              <a:t>with visual impairments</a:t>
            </a:r>
            <a:endParaRPr lang="en-US" altLang="zh-TW" sz="4400" b="1" dirty="0">
              <a:solidFill>
                <a:schemeClr val="tx1"/>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71619" y="2279452"/>
            <a:ext cx="5429639" cy="3880773"/>
          </a:xfrm>
        </p:spPr>
        <p:txBody>
          <a:bodyPr>
            <a:normAutofit/>
          </a:bodyPr>
          <a:lstStyle/>
          <a:p>
            <a:pPr marL="114300" lvl="0" indent="0">
              <a:buNone/>
            </a:pPr>
            <a:r>
              <a:rPr lang="en-US" altLang="zh-TW" sz="4000" b="1" dirty="0" smtClean="0">
                <a:solidFill>
                  <a:srgbClr val="0070C0"/>
                </a:solidFill>
                <a:latin typeface="Microsoft JhengHei UI" pitchFamily="34" charset="-120"/>
                <a:ea typeface="Microsoft JhengHei UI" pitchFamily="34" charset="-120"/>
              </a:rPr>
              <a:t>(2) </a:t>
            </a:r>
            <a:r>
              <a:rPr lang="en-HK" altLang="zh-TW" sz="4000" b="1" dirty="0" smtClean="0">
                <a:solidFill>
                  <a:srgbClr val="0070C0"/>
                </a:solidFill>
                <a:latin typeface="Microsoft JhengHei UI" pitchFamily="34" charset="-120"/>
                <a:ea typeface="Microsoft JhengHei UI" pitchFamily="34" charset="-120"/>
              </a:rPr>
              <a:t>Magnifier</a:t>
            </a:r>
          </a:p>
          <a:p>
            <a:pPr marL="114300" indent="0">
              <a:buNone/>
            </a:pPr>
            <a:r>
              <a:rPr lang="en-HK" altLang="zh-TW" sz="3200" dirty="0">
                <a:solidFill>
                  <a:schemeClr val="tx1"/>
                </a:solidFill>
              </a:rPr>
              <a:t>Zoom in on the text or images to make them easier to read.</a:t>
            </a:r>
            <a:endParaRPr lang="zh-TW" altLang="zh-TW" sz="3200" dirty="0">
              <a:solidFill>
                <a:schemeClr val="tx1"/>
              </a:solidFill>
            </a:endParaRPr>
          </a:p>
          <a:p>
            <a:pPr marL="114300" indent="0">
              <a:buNone/>
            </a:pPr>
            <a:endParaRPr lang="zh-TW" altLang="en-US" sz="4000" b="1" dirty="0"/>
          </a:p>
          <a:p>
            <a:pPr marL="114300" lvl="0" indent="0">
              <a:buNone/>
            </a:pPr>
            <a:endParaRPr lang="en-US" altLang="zh-TW" sz="4000" b="1" dirty="0" smtClean="0">
              <a:solidFill>
                <a:schemeClr val="tx1"/>
              </a:solidFill>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961" y="2474745"/>
            <a:ext cx="4626199" cy="3087217"/>
          </a:xfrm>
          <a:prstGeom prst="rect">
            <a:avLst/>
          </a:prstGeom>
        </p:spPr>
      </p:pic>
    </p:spTree>
    <p:extLst>
      <p:ext uri="{BB962C8B-B14F-4D97-AF65-F5344CB8AC3E}">
        <p14:creationId xmlns:p14="http://schemas.microsoft.com/office/powerpoint/2010/main" val="96488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08376"/>
            <a:ext cx="12192000" cy="1039427"/>
          </a:xfrm>
        </p:spPr>
        <p:txBody>
          <a:bodyPr>
            <a:noAutofit/>
          </a:bodyPr>
          <a:lstStyle/>
          <a:p>
            <a:pPr marL="114300" lvl="0" indent="0"/>
            <a:r>
              <a:rPr lang="en-GB" altLang="zh-TW" sz="4400" b="1" dirty="0">
                <a:solidFill>
                  <a:schemeClr val="tx1"/>
                </a:solidFill>
                <a:latin typeface="Microsoft JhengHei UI" pitchFamily="34" charset="-120"/>
                <a:ea typeface="Microsoft JhengHei UI" pitchFamily="34" charset="-120"/>
              </a:rPr>
              <a:t>Auxiliary devices for </a:t>
            </a:r>
            <a:br>
              <a:rPr lang="en-GB" altLang="zh-TW" sz="4400" b="1" dirty="0">
                <a:solidFill>
                  <a:schemeClr val="tx1"/>
                </a:solidFill>
                <a:latin typeface="Microsoft JhengHei UI" pitchFamily="34" charset="-120"/>
                <a:ea typeface="Microsoft JhengHei UI" pitchFamily="34" charset="-120"/>
              </a:rPr>
            </a:br>
            <a:r>
              <a:rPr lang="en-GB" altLang="zh-TW" sz="4400" b="1" dirty="0">
                <a:solidFill>
                  <a:srgbClr val="0070C0"/>
                </a:solidFill>
                <a:latin typeface="Microsoft JhengHei UI" pitchFamily="34" charset="-120"/>
                <a:ea typeface="Microsoft JhengHei UI" pitchFamily="34" charset="-120"/>
              </a:rPr>
              <a:t>people </a:t>
            </a:r>
            <a:r>
              <a:rPr lang="en-HK" altLang="zh-TW" sz="4400" b="1" dirty="0">
                <a:solidFill>
                  <a:srgbClr val="0070C0"/>
                </a:solidFill>
                <a:latin typeface="Microsoft JhengHei UI" pitchFamily="34" charset="-120"/>
                <a:ea typeface="Microsoft JhengHei UI" pitchFamily="34" charset="-120"/>
              </a:rPr>
              <a:t>with visual impairments</a:t>
            </a:r>
            <a:endParaRPr lang="en-US" altLang="zh-TW" sz="4400" b="1" dirty="0">
              <a:solidFill>
                <a:schemeClr val="tx1"/>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71619" y="2279452"/>
            <a:ext cx="5429639" cy="3880773"/>
          </a:xfrm>
        </p:spPr>
        <p:txBody>
          <a:bodyPr>
            <a:normAutofit/>
          </a:bodyPr>
          <a:lstStyle/>
          <a:p>
            <a:pPr marL="114300" lvl="0" indent="0">
              <a:buNone/>
            </a:pPr>
            <a:r>
              <a:rPr lang="en-US" altLang="zh-TW" sz="4000" b="1" dirty="0" smtClean="0">
                <a:solidFill>
                  <a:srgbClr val="0070C0"/>
                </a:solidFill>
                <a:latin typeface="Microsoft JhengHei UI" pitchFamily="34" charset="-120"/>
                <a:ea typeface="Microsoft JhengHei UI" pitchFamily="34" charset="-120"/>
              </a:rPr>
              <a:t>(3) </a:t>
            </a:r>
            <a:r>
              <a:rPr lang="en-HK" altLang="zh-TW" sz="4000" b="1" dirty="0">
                <a:solidFill>
                  <a:srgbClr val="0070C0"/>
                </a:solidFill>
                <a:latin typeface="Microsoft JhengHei UI" pitchFamily="34" charset="-120"/>
                <a:ea typeface="Microsoft JhengHei UI" pitchFamily="34" charset="-120"/>
              </a:rPr>
              <a:t>Braille Machine</a:t>
            </a:r>
            <a:endParaRPr lang="zh-TW" altLang="en-US" sz="4000" b="1" dirty="0">
              <a:solidFill>
                <a:srgbClr val="0070C0"/>
              </a:solidFill>
              <a:latin typeface="Microsoft JhengHei UI" pitchFamily="34" charset="-120"/>
              <a:ea typeface="Microsoft JhengHei UI" pitchFamily="34" charset="-120"/>
            </a:endParaRPr>
          </a:p>
          <a:p>
            <a:pPr marL="114300" indent="0">
              <a:buNone/>
            </a:pPr>
            <a:r>
              <a:rPr lang="en-HK" altLang="zh-TW" sz="3200" dirty="0" smtClean="0">
                <a:solidFill>
                  <a:schemeClr val="tx1"/>
                </a:solidFill>
                <a:latin typeface="Microsoft JhengHei UI" pitchFamily="34" charset="-120"/>
                <a:ea typeface="Microsoft JhengHei UI" pitchFamily="34" charset="-120"/>
              </a:rPr>
              <a:t>Converts words </a:t>
            </a:r>
            <a:r>
              <a:rPr lang="en-HK" altLang="zh-TW" sz="3200" dirty="0">
                <a:solidFill>
                  <a:schemeClr val="tx1"/>
                </a:solidFill>
                <a:latin typeface="Microsoft JhengHei UI" pitchFamily="34" charset="-120"/>
                <a:ea typeface="Microsoft JhengHei UI" pitchFamily="34" charset="-120"/>
              </a:rPr>
              <a:t>into raised dots, allowing the visually impaired to understand the text by touching it with their fingers.</a:t>
            </a:r>
            <a:endParaRPr lang="zh-TW" altLang="zh-TW" sz="3200" dirty="0">
              <a:solidFill>
                <a:schemeClr val="tx1"/>
              </a:solidFill>
              <a:latin typeface="Microsoft JhengHei UI" pitchFamily="34" charset="-120"/>
              <a:ea typeface="Microsoft JhengHei UI" pitchFamily="34" charset="-120"/>
            </a:endParaRPr>
          </a:p>
          <a:p>
            <a:pPr marL="114300" indent="0">
              <a:buNone/>
            </a:pPr>
            <a:endParaRPr lang="zh-TW" altLang="en-US" sz="4000" b="1" dirty="0"/>
          </a:p>
          <a:p>
            <a:pPr marL="114300" lvl="0" indent="0">
              <a:buNone/>
            </a:pPr>
            <a:endParaRPr lang="en-US" altLang="zh-TW" sz="4000" b="1" dirty="0" smtClean="0">
              <a:solidFill>
                <a:schemeClr val="tx1"/>
              </a:solidFill>
              <a:latin typeface="Microsoft JhengHei UI" pitchFamily="34" charset="-120"/>
              <a:ea typeface="Microsoft JhengHei UI" pitchFamily="34"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959" y="2459422"/>
            <a:ext cx="4705927" cy="3149834"/>
          </a:xfrm>
          <a:prstGeom prst="rect">
            <a:avLst/>
          </a:prstGeom>
        </p:spPr>
      </p:pic>
    </p:spTree>
    <p:extLst>
      <p:ext uri="{BB962C8B-B14F-4D97-AF65-F5344CB8AC3E}">
        <p14:creationId xmlns:p14="http://schemas.microsoft.com/office/powerpoint/2010/main" val="4173476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38241" y="431504"/>
            <a:ext cx="10453759" cy="1143000"/>
          </a:xfrm>
        </p:spPr>
        <p:txBody>
          <a:bodyPr>
            <a:normAutofit/>
          </a:bodyPr>
          <a:lstStyle/>
          <a:p>
            <a:r>
              <a:rPr lang="en-GB" altLang="zh-TW" sz="5000" b="1" dirty="0">
                <a:solidFill>
                  <a:srgbClr val="00B050"/>
                </a:solidFill>
                <a:effectLst/>
                <a:latin typeface="Microsoft JhengHei UI" pitchFamily="34" charset="-120"/>
                <a:ea typeface="Microsoft JhengHei UI" pitchFamily="34" charset="-120"/>
              </a:rPr>
              <a:t>Learn more about Guide Dogs</a:t>
            </a:r>
            <a:endParaRPr lang="zh-TW" altLang="zh-TW" sz="5000" b="1"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738241" y="5777350"/>
            <a:ext cx="10453759" cy="617758"/>
          </a:xfrm>
        </p:spPr>
        <p:txBody>
          <a:bodyPr>
            <a:normAutofit/>
          </a:bodyPr>
          <a:lstStyle/>
          <a:p>
            <a:pPr marL="0" indent="0">
              <a:buNone/>
            </a:pPr>
            <a:r>
              <a:rPr lang="en-US" altLang="zh-TW" sz="2800" b="1" dirty="0">
                <a:latin typeface="Microsoft JhengHei UI" pitchFamily="34" charset="-120"/>
                <a:ea typeface="Microsoft JhengHei UI" pitchFamily="34" charset="-120"/>
              </a:rPr>
              <a:t>https://</a:t>
            </a:r>
            <a:r>
              <a:rPr lang="en-US" altLang="zh-TW" b="1" dirty="0">
                <a:latin typeface="Microsoft JhengHei UI" pitchFamily="34" charset="-120"/>
                <a:ea typeface="Microsoft JhengHei UI" pitchFamily="34" charset="-120"/>
              </a:rPr>
              <a:t>youtu.be/5GlLp2daugY?feature=shared</a:t>
            </a:r>
            <a:endParaRPr lang="zh-TW" altLang="zh-TW" b="1"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8241" y="1574504"/>
            <a:ext cx="7043152" cy="4146835"/>
          </a:xfrm>
          <a:prstGeom prst="rect">
            <a:avLst/>
          </a:prstGeom>
        </p:spPr>
      </p:pic>
    </p:spTree>
    <p:extLst>
      <p:ext uri="{BB962C8B-B14F-4D97-AF65-F5344CB8AC3E}">
        <p14:creationId xmlns:p14="http://schemas.microsoft.com/office/powerpoint/2010/main" val="245232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2" name="標題 1"/>
          <p:cNvSpPr>
            <a:spLocks noGrp="1"/>
          </p:cNvSpPr>
          <p:nvPr>
            <p:ph type="title"/>
          </p:nvPr>
        </p:nvSpPr>
        <p:spPr>
          <a:xfrm>
            <a:off x="609600" y="656791"/>
            <a:ext cx="10972800" cy="1143000"/>
          </a:xfrm>
        </p:spPr>
        <p:txBody>
          <a:bodyPr>
            <a:normAutofit/>
          </a:bodyPr>
          <a:lstStyle/>
          <a:p>
            <a:r>
              <a:rPr lang="en-HK" altLang="zh-TW" sz="6000" b="1" dirty="0">
                <a:solidFill>
                  <a:srgbClr val="00B050"/>
                </a:solidFill>
                <a:latin typeface="Microsoft JhengHei UI" pitchFamily="34" charset="-120"/>
                <a:ea typeface="Microsoft JhengHei UI" pitchFamily="34" charset="-120"/>
              </a:rPr>
              <a:t>Guide dogs</a:t>
            </a:r>
            <a:endParaRPr lang="zh-HK" altLang="en-US" sz="60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2736899" y="1662720"/>
            <a:ext cx="8596668" cy="4458921"/>
          </a:xfrm>
        </p:spPr>
        <p:txBody>
          <a:bodyPr>
            <a:noAutofit/>
          </a:bodyPr>
          <a:lstStyle/>
          <a:p>
            <a:pPr marL="731520" indent="-457200">
              <a:spcBef>
                <a:spcPts val="0"/>
              </a:spcBef>
              <a:buFont typeface="Wingdings" pitchFamily="2" charset="2"/>
              <a:buChar char="l"/>
            </a:pPr>
            <a:endParaRPr lang="en-US" altLang="zh-TW" sz="1800" dirty="0" smtClean="0">
              <a:latin typeface="Microsoft JhengHei UI" pitchFamily="34" charset="-120"/>
              <a:ea typeface="Microsoft JhengHei UI" pitchFamily="34" charset="-120"/>
            </a:endParaRPr>
          </a:p>
          <a:p>
            <a:pPr marL="265113" indent="-265113">
              <a:buNone/>
            </a:pPr>
            <a:r>
              <a:rPr lang="en-HK" altLang="zh-TW" sz="1800" dirty="0" smtClean="0">
                <a:latin typeface="Microsoft JhengHei UI" pitchFamily="34" charset="-120"/>
                <a:ea typeface="Microsoft JhengHei UI" pitchFamily="34" charset="-120"/>
              </a:rPr>
              <a:t>1. A </a:t>
            </a:r>
            <a:r>
              <a:rPr lang="en-HK" altLang="zh-TW" sz="1800" dirty="0">
                <a:latin typeface="Microsoft JhengHei UI" pitchFamily="34" charset="-120"/>
                <a:ea typeface="Microsoft JhengHei UI" pitchFamily="34" charset="-120"/>
              </a:rPr>
              <a:t>guide dog acts as a second pair of eyes for a visually impaired person, guiding them along the way</a:t>
            </a:r>
            <a:r>
              <a:rPr lang="en-HK" altLang="zh-TW" sz="1800" dirty="0" smtClean="0">
                <a:latin typeface="Microsoft JhengHei UI" pitchFamily="34" charset="-120"/>
                <a:ea typeface="Microsoft JhengHei UI" pitchFamily="34" charset="-120"/>
              </a:rPr>
              <a:t>.</a:t>
            </a:r>
            <a:endParaRPr lang="en-US" altLang="zh-TW" sz="1800" dirty="0">
              <a:latin typeface="Microsoft JhengHei UI" pitchFamily="34" charset="-120"/>
              <a:ea typeface="Microsoft JhengHei UI" pitchFamily="34" charset="-120"/>
            </a:endParaRPr>
          </a:p>
          <a:p>
            <a:pPr marL="265113" indent="-265113">
              <a:buNone/>
            </a:pPr>
            <a:endParaRPr lang="en-US" altLang="zh-TW" sz="1800" dirty="0">
              <a:latin typeface="Microsoft JhengHei UI" pitchFamily="34" charset="-120"/>
              <a:ea typeface="Microsoft JhengHei UI" pitchFamily="34" charset="-120"/>
            </a:endParaRPr>
          </a:p>
          <a:p>
            <a:pPr marL="265113" indent="-265113">
              <a:buNone/>
            </a:pPr>
            <a:endParaRPr lang="en-US" altLang="zh-TW" sz="1800" dirty="0">
              <a:latin typeface="Microsoft JhengHei UI" pitchFamily="34" charset="-120"/>
              <a:ea typeface="Microsoft JhengHei UI" pitchFamily="34" charset="-120"/>
            </a:endParaRPr>
          </a:p>
          <a:p>
            <a:pPr marL="265113" indent="-265113">
              <a:buNone/>
            </a:pPr>
            <a:endParaRPr lang="en-US" altLang="zh-TW" sz="1800" dirty="0">
              <a:latin typeface="Microsoft JhengHei UI" pitchFamily="34" charset="-120"/>
              <a:ea typeface="Microsoft JhengHei UI" pitchFamily="34" charset="-120"/>
            </a:endParaRPr>
          </a:p>
          <a:p>
            <a:pPr marL="265113" indent="-265113">
              <a:buNone/>
            </a:pPr>
            <a:endParaRPr lang="en-US" altLang="zh-TW" sz="1800" dirty="0">
              <a:latin typeface="Microsoft JhengHei UI" pitchFamily="34" charset="-120"/>
              <a:ea typeface="Microsoft JhengHei UI" pitchFamily="34" charset="-120"/>
            </a:endParaRPr>
          </a:p>
          <a:p>
            <a:pPr marL="265113" indent="-265113">
              <a:buNone/>
            </a:pPr>
            <a:r>
              <a:rPr lang="en-HK" altLang="zh-TW" sz="1800" dirty="0" smtClean="0">
                <a:latin typeface="Microsoft JhengHei UI" pitchFamily="34" charset="-120"/>
                <a:ea typeface="Microsoft JhengHei UI" pitchFamily="34" charset="-120"/>
              </a:rPr>
              <a:t>2. Guide </a:t>
            </a:r>
            <a:r>
              <a:rPr lang="en-HK" altLang="zh-TW" sz="1800" dirty="0">
                <a:latin typeface="Microsoft JhengHei UI" pitchFamily="34" charset="-120"/>
                <a:ea typeface="Microsoft JhengHei UI" pitchFamily="34" charset="-120"/>
              </a:rPr>
              <a:t>dogs are not like taxis that take the visually impaired directly to their destination. The guide dog user needs to know how to get to their destination and then instruct the guide dog to go straight ahead or make a turn, while the guide dog is responsible for guiding the visually impaired person without falling or bumping into anything.</a:t>
            </a:r>
            <a:endParaRPr lang="zh-TW" altLang="zh-TW" sz="1800" dirty="0">
              <a:latin typeface="Microsoft JhengHei UI" pitchFamily="34" charset="-120"/>
              <a:ea typeface="Microsoft JhengHei UI" pitchFamily="34"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93" y="1732177"/>
            <a:ext cx="1980000" cy="1980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93" y="3904682"/>
            <a:ext cx="1980000" cy="1980000"/>
          </a:xfrm>
          <a:prstGeom prst="rect">
            <a:avLst/>
          </a:prstGeom>
        </p:spPr>
      </p:pic>
    </p:spTree>
    <p:extLst>
      <p:ext uri="{BB962C8B-B14F-4D97-AF65-F5344CB8AC3E}">
        <p14:creationId xmlns:p14="http://schemas.microsoft.com/office/powerpoint/2010/main" val="424519378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2" name="標題 1"/>
          <p:cNvSpPr>
            <a:spLocks noGrp="1"/>
          </p:cNvSpPr>
          <p:nvPr>
            <p:ph type="title"/>
          </p:nvPr>
        </p:nvSpPr>
        <p:spPr/>
        <p:txBody>
          <a:bodyPr>
            <a:normAutofit/>
          </a:bodyPr>
          <a:lstStyle/>
          <a:p>
            <a:r>
              <a:rPr lang="en-HK" altLang="zh-TW" sz="6000" b="1" dirty="0">
                <a:solidFill>
                  <a:srgbClr val="00B050"/>
                </a:solidFill>
                <a:latin typeface="Microsoft JhengHei UI" pitchFamily="34" charset="-120"/>
                <a:ea typeface="Microsoft JhengHei UI" pitchFamily="34" charset="-120"/>
              </a:rPr>
              <a:t>Guide dogs</a:t>
            </a:r>
            <a:endParaRPr lang="zh-HK" altLang="en-US" sz="60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2926934" y="2056642"/>
            <a:ext cx="8596668" cy="3019856"/>
          </a:xfrm>
        </p:spPr>
        <p:txBody>
          <a:bodyPr>
            <a:noAutofit/>
          </a:bodyPr>
          <a:lstStyle/>
          <a:p>
            <a:pPr marL="0" indent="0">
              <a:buNone/>
            </a:pPr>
            <a:r>
              <a:rPr lang="en-HK" altLang="zh-TW" sz="2400" dirty="0">
                <a:latin typeface="Microsoft JhengHei UI" pitchFamily="34" charset="-120"/>
                <a:ea typeface="Microsoft JhengHei UI" pitchFamily="34" charset="-120"/>
              </a:rPr>
              <a:t>It takes a year to train a guide dog, first to learn to stay at home and then to adapt to different environments, such as shops and markets. D</a:t>
            </a:r>
            <a:r>
              <a:rPr lang="x-none" altLang="zh-TW" sz="2400" dirty="0">
                <a:latin typeface="Microsoft JhengHei UI" pitchFamily="34" charset="-120"/>
                <a:ea typeface="Microsoft JhengHei UI" pitchFamily="34" charset="-120"/>
              </a:rPr>
              <a:t>og treats are used as</a:t>
            </a:r>
            <a:r>
              <a:rPr lang="en-HK" altLang="zh-TW" sz="2400" dirty="0">
                <a:latin typeface="Microsoft JhengHei UI" pitchFamily="34" charset="-120"/>
                <a:ea typeface="Microsoft JhengHei UI" pitchFamily="34" charset="-120"/>
              </a:rPr>
              <a:t> a reward during training to help the dog learn to obey different commands. After training, the guide dog is matched with a visually impaired person. If the two can get along, the guide dog is used to help the visually impaired person go out safely.</a:t>
            </a:r>
            <a:endParaRPr lang="zh-TW" altLang="zh-TW" sz="2400" dirty="0">
              <a:latin typeface="Microsoft JhengHei UI" pitchFamily="34" charset="-120"/>
              <a:ea typeface="Microsoft JhengHei UI" pitchFamily="34"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4" y="2339109"/>
            <a:ext cx="2416029" cy="2416029"/>
          </a:xfrm>
          <a:prstGeom prst="rect">
            <a:avLst/>
          </a:prstGeom>
        </p:spPr>
      </p:pic>
    </p:spTree>
    <p:extLst>
      <p:ext uri="{BB962C8B-B14F-4D97-AF65-F5344CB8AC3E}">
        <p14:creationId xmlns:p14="http://schemas.microsoft.com/office/powerpoint/2010/main" val="20913728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HK" altLang="zh-TW" sz="6000" b="1" dirty="0">
                <a:solidFill>
                  <a:srgbClr val="00B050"/>
                </a:solidFill>
                <a:latin typeface="Microsoft JhengHei UI" pitchFamily="34" charset="-120"/>
                <a:ea typeface="Microsoft JhengHei UI" pitchFamily="34" charset="-120"/>
              </a:rPr>
              <a:t>Guide dogs</a:t>
            </a:r>
            <a:endParaRPr lang="zh-HK" altLang="en-US" sz="60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56699" y="1872549"/>
            <a:ext cx="11198972" cy="602641"/>
          </a:xfrm>
        </p:spPr>
        <p:txBody>
          <a:bodyPr>
            <a:noAutofit/>
          </a:bodyPr>
          <a:lstStyle/>
          <a:p>
            <a:pPr marL="0" indent="0">
              <a:buNone/>
            </a:pPr>
            <a:r>
              <a:rPr lang="en-HK" altLang="zh-TW" sz="2400" dirty="0">
                <a:latin typeface="Microsoft JhengHei UI" pitchFamily="34" charset="-120"/>
                <a:ea typeface="Microsoft JhengHei UI" pitchFamily="34" charset="-120"/>
              </a:rPr>
              <a:t>If you see a guide dog at work on the street, please remember </a:t>
            </a:r>
            <a:r>
              <a:rPr lang="en-HK" altLang="zh-TW" sz="2400" dirty="0">
                <a:solidFill>
                  <a:srgbClr val="FF0000"/>
                </a:solidFill>
                <a:latin typeface="Microsoft JhengHei UI" pitchFamily="34" charset="-120"/>
                <a:ea typeface="Microsoft JhengHei UI" pitchFamily="34" charset="-120"/>
              </a:rPr>
              <a:t>the “Three No’s and One Question”.</a:t>
            </a:r>
            <a:endParaRPr lang="zh-TW" altLang="zh-TW" sz="2400" dirty="0">
              <a:solidFill>
                <a:srgbClr val="FF0000"/>
              </a:solidFill>
              <a:latin typeface="Microsoft JhengHei UI" pitchFamily="34" charset="-120"/>
              <a:ea typeface="Microsoft JhengHei UI" pitchFamily="34" charset="-120"/>
            </a:endParaRPr>
          </a:p>
          <a:p>
            <a:pPr marL="0" lvl="0" indent="0">
              <a:buNone/>
            </a:pPr>
            <a:endParaRPr lang="zh-TW" altLang="en-US" sz="2800" dirty="0">
              <a:latin typeface="Microsoft JhengHei UI" pitchFamily="34" charset="-120"/>
              <a:ea typeface="Microsoft JhengHei UI" pitchFamily="34"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39" y="2642646"/>
            <a:ext cx="2160000" cy="2160000"/>
          </a:xfrm>
          <a:prstGeom prst="rect">
            <a:avLst/>
          </a:prstGeom>
        </p:spPr>
      </p:pic>
      <p:sp>
        <p:nvSpPr>
          <p:cNvPr id="10" name="矩形 9"/>
          <p:cNvSpPr/>
          <p:nvPr/>
        </p:nvSpPr>
        <p:spPr>
          <a:xfrm>
            <a:off x="5542003" y="3244337"/>
            <a:ext cx="1338828" cy="646331"/>
          </a:xfrm>
          <a:prstGeom prst="rect">
            <a:avLst/>
          </a:prstGeom>
        </p:spPr>
        <p:txBody>
          <a:bodyPr wrap="none">
            <a:spAutoFit/>
          </a:bodyPr>
          <a:lstStyle/>
          <a:p>
            <a:r>
              <a:rPr lang="zh-TW" altLang="zh-TW" kern="100" dirty="0" smtClean="0">
                <a:solidFill>
                  <a:schemeClr val="bg1"/>
                </a:solidFill>
              </a:rPr>
              <a:t>不</a:t>
            </a:r>
            <a:r>
              <a:rPr lang="zh-TW" altLang="zh-TW" kern="100" dirty="0">
                <a:solidFill>
                  <a:schemeClr val="bg1"/>
                </a:solidFill>
              </a:rPr>
              <a:t>不干擾：</a:t>
            </a:r>
            <a:endParaRPr lang="zh-TW" altLang="zh-TW" kern="100" dirty="0">
              <a:solidFill>
                <a:schemeClr val="bg1"/>
              </a:solidFill>
              <a:latin typeface="Calibri"/>
              <a:cs typeface="Times New Roman"/>
            </a:endParaRPr>
          </a:p>
          <a:p>
            <a:r>
              <a:rPr lang="zh-TW" altLang="zh-TW" kern="100" dirty="0" smtClean="0">
                <a:solidFill>
                  <a:schemeClr val="bg1"/>
                </a:solidFill>
              </a:rPr>
              <a:t>干擾</a:t>
            </a:r>
            <a:r>
              <a:rPr lang="zh-TW" altLang="zh-TW" kern="100" dirty="0">
                <a:solidFill>
                  <a:schemeClr val="bg1"/>
                </a:solidFill>
              </a:rPr>
              <a:t>：</a:t>
            </a:r>
            <a:endParaRPr lang="zh-TW" altLang="zh-TW" kern="100" dirty="0">
              <a:solidFill>
                <a:schemeClr val="bg1"/>
              </a:solidFill>
              <a:latin typeface="Calibri"/>
              <a:cs typeface="Times New Roman"/>
            </a:endParaRPr>
          </a:p>
        </p:txBody>
      </p:sp>
      <p:sp>
        <p:nvSpPr>
          <p:cNvPr id="15" name="矩形 14"/>
          <p:cNvSpPr/>
          <p:nvPr/>
        </p:nvSpPr>
        <p:spPr>
          <a:xfrm>
            <a:off x="617535" y="5019949"/>
            <a:ext cx="2423740" cy="1354217"/>
          </a:xfrm>
          <a:prstGeom prst="rect">
            <a:avLst/>
          </a:prstGeom>
        </p:spPr>
        <p:txBody>
          <a:bodyPr wrap="square">
            <a:spAutoFit/>
          </a:bodyPr>
          <a:lstStyle/>
          <a:p>
            <a:pPr algn="ctr"/>
            <a:r>
              <a:rPr lang="en-HK" altLang="zh-TW" b="1" dirty="0">
                <a:solidFill>
                  <a:srgbClr val="FF0000"/>
                </a:solidFill>
                <a:latin typeface="Microsoft JhengHei UI" pitchFamily="34" charset="-120"/>
                <a:ea typeface="Microsoft JhengHei UI" pitchFamily="34" charset="-120"/>
              </a:rPr>
              <a:t>No </a:t>
            </a:r>
            <a:r>
              <a:rPr lang="en-HK" altLang="zh-TW" b="1" dirty="0" smtClean="0">
                <a:solidFill>
                  <a:srgbClr val="FF0000"/>
                </a:solidFill>
                <a:latin typeface="Microsoft JhengHei UI" pitchFamily="34" charset="-120"/>
                <a:ea typeface="Microsoft JhengHei UI" pitchFamily="34" charset="-120"/>
              </a:rPr>
              <a:t>interference</a:t>
            </a:r>
          </a:p>
          <a:p>
            <a:r>
              <a:rPr lang="en-HK" altLang="zh-TW" sz="1600" dirty="0">
                <a:latin typeface="Microsoft JhengHei UI" pitchFamily="34" charset="-120"/>
                <a:ea typeface="Microsoft JhengHei UI" pitchFamily="34" charset="-120"/>
              </a:rPr>
              <a:t>Do not attract a guide dog with noises or gestures, and do not pet it.</a:t>
            </a:r>
            <a:endParaRPr lang="zh-TW" altLang="zh-TW" sz="1600" dirty="0">
              <a:latin typeface="Microsoft JhengHei UI" pitchFamily="34" charset="-120"/>
              <a:ea typeface="Microsoft JhengHei UI" pitchFamily="34" charset="-120"/>
            </a:endParaRPr>
          </a:p>
        </p:txBody>
      </p:sp>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875" y="2642646"/>
            <a:ext cx="2158175" cy="2160000"/>
          </a:xfrm>
          <a:prstGeom prst="rect">
            <a:avLst/>
          </a:prstGeom>
        </p:spPr>
      </p:pic>
      <p:sp>
        <p:nvSpPr>
          <p:cNvPr id="18" name="矩形 17"/>
          <p:cNvSpPr/>
          <p:nvPr/>
        </p:nvSpPr>
        <p:spPr>
          <a:xfrm>
            <a:off x="3397091" y="5047279"/>
            <a:ext cx="2423740" cy="1107996"/>
          </a:xfrm>
          <a:prstGeom prst="rect">
            <a:avLst/>
          </a:prstGeom>
        </p:spPr>
        <p:txBody>
          <a:bodyPr wrap="square">
            <a:spAutoFit/>
          </a:bodyPr>
          <a:lstStyle/>
          <a:p>
            <a:pPr algn="ctr"/>
            <a:r>
              <a:rPr lang="en-HK" altLang="zh-TW" b="1" dirty="0">
                <a:solidFill>
                  <a:srgbClr val="FF0000"/>
                </a:solidFill>
                <a:latin typeface="Microsoft JhengHei UI" pitchFamily="34" charset="-120"/>
                <a:ea typeface="Microsoft JhengHei UI" pitchFamily="34" charset="-120"/>
              </a:rPr>
              <a:t>No </a:t>
            </a:r>
            <a:r>
              <a:rPr lang="en-HK" altLang="zh-TW" b="1" dirty="0" smtClean="0">
                <a:solidFill>
                  <a:srgbClr val="FF0000"/>
                </a:solidFill>
                <a:latin typeface="Microsoft JhengHei UI" pitchFamily="34" charset="-120"/>
                <a:ea typeface="Microsoft JhengHei UI" pitchFamily="34" charset="-120"/>
              </a:rPr>
              <a:t>feeding</a:t>
            </a:r>
          </a:p>
          <a:p>
            <a:r>
              <a:rPr lang="en-HK" altLang="zh-TW" sz="1600" dirty="0">
                <a:latin typeface="Microsoft JhengHei UI" pitchFamily="34" charset="-120"/>
                <a:ea typeface="Microsoft JhengHei UI" pitchFamily="34" charset="-120"/>
              </a:rPr>
              <a:t>Do not attract or feed a guide dog with any food.</a:t>
            </a:r>
            <a:endParaRPr lang="zh-TW" altLang="zh-TW" sz="1600" dirty="0">
              <a:latin typeface="Microsoft JhengHei UI" pitchFamily="34" charset="-120"/>
              <a:ea typeface="Microsoft JhengHei UI" pitchFamily="34" charset="-120"/>
            </a:endParaRPr>
          </a:p>
        </p:txBody>
      </p:sp>
      <p:sp>
        <p:nvSpPr>
          <p:cNvPr id="19" name="矩形 18"/>
          <p:cNvSpPr/>
          <p:nvPr/>
        </p:nvSpPr>
        <p:spPr>
          <a:xfrm>
            <a:off x="6374459" y="5033401"/>
            <a:ext cx="2423740" cy="1107996"/>
          </a:xfrm>
          <a:prstGeom prst="rect">
            <a:avLst/>
          </a:prstGeom>
        </p:spPr>
        <p:txBody>
          <a:bodyPr wrap="square">
            <a:spAutoFit/>
          </a:bodyPr>
          <a:lstStyle/>
          <a:p>
            <a:pPr algn="ctr"/>
            <a:r>
              <a:rPr lang="en-HK" altLang="zh-TW" b="1" dirty="0">
                <a:solidFill>
                  <a:srgbClr val="FF0000"/>
                </a:solidFill>
                <a:latin typeface="Microsoft JhengHei UI" pitchFamily="34" charset="-120"/>
                <a:ea typeface="Microsoft JhengHei UI" pitchFamily="34" charset="-120"/>
              </a:rPr>
              <a:t>No </a:t>
            </a:r>
            <a:r>
              <a:rPr lang="en-HK" altLang="zh-TW" b="1" dirty="0" smtClean="0">
                <a:solidFill>
                  <a:srgbClr val="FF0000"/>
                </a:solidFill>
                <a:latin typeface="Microsoft JhengHei UI" pitchFamily="34" charset="-120"/>
                <a:ea typeface="Microsoft JhengHei UI" pitchFamily="34" charset="-120"/>
              </a:rPr>
              <a:t>refusal</a:t>
            </a:r>
          </a:p>
          <a:p>
            <a:r>
              <a:rPr lang="en-HK" altLang="zh-TW" sz="1600" dirty="0">
                <a:latin typeface="Microsoft JhengHei UI" pitchFamily="34" charset="-120"/>
                <a:ea typeface="Microsoft JhengHei UI" pitchFamily="34" charset="-120"/>
              </a:rPr>
              <a:t>Guide dogs are welcome in public places.</a:t>
            </a:r>
            <a:endParaRPr lang="zh-TW" altLang="zh-TW" sz="1600" dirty="0">
              <a:latin typeface="Microsoft JhengHei UI" pitchFamily="34" charset="-120"/>
              <a:ea typeface="Microsoft JhengHei UI" pitchFamily="34" charset="-120"/>
            </a:endParaRPr>
          </a:p>
        </p:txBody>
      </p:sp>
      <p:sp>
        <p:nvSpPr>
          <p:cNvPr id="20" name="矩形 19"/>
          <p:cNvSpPr/>
          <p:nvPr/>
        </p:nvSpPr>
        <p:spPr>
          <a:xfrm>
            <a:off x="9014566" y="4817650"/>
            <a:ext cx="2730745" cy="1877437"/>
          </a:xfrm>
          <a:prstGeom prst="rect">
            <a:avLst/>
          </a:prstGeom>
        </p:spPr>
        <p:txBody>
          <a:bodyPr wrap="square">
            <a:spAutoFit/>
          </a:bodyPr>
          <a:lstStyle/>
          <a:p>
            <a:pPr algn="ctr"/>
            <a:r>
              <a:rPr lang="en-HK" altLang="zh-TW" b="1" dirty="0">
                <a:solidFill>
                  <a:srgbClr val="FF0000"/>
                </a:solidFill>
                <a:latin typeface="Microsoft JhengHei UI" pitchFamily="34" charset="-120"/>
                <a:ea typeface="Microsoft JhengHei UI" pitchFamily="34" charset="-120"/>
              </a:rPr>
              <a:t>One </a:t>
            </a:r>
            <a:r>
              <a:rPr lang="en-HK" altLang="zh-TW" b="1" dirty="0" smtClean="0">
                <a:solidFill>
                  <a:srgbClr val="FF0000"/>
                </a:solidFill>
                <a:latin typeface="Microsoft JhengHei UI" pitchFamily="34" charset="-120"/>
                <a:ea typeface="Microsoft JhengHei UI" pitchFamily="34" charset="-120"/>
              </a:rPr>
              <a:t>question</a:t>
            </a:r>
          </a:p>
          <a:p>
            <a:r>
              <a:rPr lang="en-HK" altLang="zh-TW" sz="1400" dirty="0">
                <a:latin typeface="Microsoft JhengHei UI" pitchFamily="34" charset="-120"/>
                <a:ea typeface="Microsoft JhengHei UI" pitchFamily="34" charset="-120"/>
              </a:rPr>
              <a:t>If you see </a:t>
            </a:r>
            <a:r>
              <a:rPr lang="x-none" altLang="zh-TW" sz="1400" dirty="0">
                <a:latin typeface="Microsoft JhengHei UI" pitchFamily="34" charset="-120"/>
                <a:ea typeface="Microsoft JhengHei UI" pitchFamily="34" charset="-120"/>
              </a:rPr>
              <a:t>visual</a:t>
            </a:r>
            <a:r>
              <a:rPr lang="en-HK" altLang="zh-TW" sz="1400" dirty="0">
                <a:latin typeface="Microsoft JhengHei UI" pitchFamily="34" charset="-120"/>
                <a:ea typeface="Microsoft JhengHei UI" pitchFamily="34" charset="-120"/>
              </a:rPr>
              <a:t> impaired people in need, you can take the initiative to ask them if they need help. If you want to meet a guide dog, you must ask the guide dog owner for permission.</a:t>
            </a:r>
            <a:endParaRPr lang="zh-TW" altLang="zh-TW" sz="1400" dirty="0">
              <a:latin typeface="Microsoft JhengHei UI" pitchFamily="34" charset="-120"/>
              <a:ea typeface="Microsoft JhengHei UI" pitchFamily="34" charset="-120"/>
            </a:endParaRPr>
          </a:p>
        </p:txBody>
      </p:sp>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1416" y="2653447"/>
            <a:ext cx="2160000" cy="2160000"/>
          </a:xfrm>
          <a:prstGeom prst="rect">
            <a:avLst/>
          </a:prstGeom>
        </p:spPr>
      </p:pic>
      <p:pic>
        <p:nvPicPr>
          <p:cNvPr id="22" name="圖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1" y="2642646"/>
            <a:ext cx="2160000" cy="2160000"/>
          </a:xfrm>
          <a:prstGeom prst="rect">
            <a:avLst/>
          </a:prstGeom>
        </p:spPr>
      </p:pic>
    </p:spTree>
    <p:extLst>
      <p:ext uri="{BB962C8B-B14F-4D97-AF65-F5344CB8AC3E}">
        <p14:creationId xmlns:p14="http://schemas.microsoft.com/office/powerpoint/2010/main" val="192526831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GB" altLang="zh-TW" sz="6000" b="1" dirty="0">
                <a:solidFill>
                  <a:srgbClr val="7030A0"/>
                </a:solidFill>
                <a:latin typeface="Microsoft JhengHei UI" pitchFamily="34" charset="-120"/>
                <a:ea typeface="Microsoft JhengHei UI" pitchFamily="34" charset="-120"/>
              </a:rPr>
              <a:t>Accessible</a:t>
            </a:r>
            <a:r>
              <a:rPr lang="en-HK" altLang="zh-TW" sz="6000" b="1" dirty="0">
                <a:solidFill>
                  <a:srgbClr val="7030A0"/>
                </a:solidFill>
                <a:latin typeface="Microsoft JhengHei UI" pitchFamily="34" charset="-120"/>
                <a:ea typeface="Microsoft JhengHei UI" pitchFamily="34" charset="-120"/>
              </a:rPr>
              <a:t> Facilities</a:t>
            </a:r>
            <a:endParaRPr lang="zh-TW" altLang="zh-TW" sz="6000" b="1" dirty="0">
              <a:solidFill>
                <a:srgbClr val="7030A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56699" y="1872549"/>
            <a:ext cx="11198972" cy="602641"/>
          </a:xfrm>
        </p:spPr>
        <p:txBody>
          <a:bodyPr>
            <a:noAutofit/>
          </a:bodyPr>
          <a:lstStyle/>
          <a:p>
            <a:pPr marL="0" indent="0">
              <a:buNone/>
            </a:pPr>
            <a:r>
              <a:rPr lang="en-US" altLang="zh-TW" sz="2800" b="1" dirty="0">
                <a:latin typeface="Microsoft JhengHei UI" pitchFamily="34" charset="-120"/>
                <a:ea typeface="Microsoft JhengHei UI" pitchFamily="34" charset="-120"/>
              </a:rPr>
              <a:t>Common accessible facilities include:</a:t>
            </a:r>
            <a:endParaRPr lang="zh-TW" altLang="zh-TW" sz="2800" b="1" dirty="0">
              <a:latin typeface="Microsoft JhengHei UI" pitchFamily="34" charset="-120"/>
              <a:ea typeface="Microsoft JhengHei UI" pitchFamily="34" charset="-120"/>
            </a:endParaRPr>
          </a:p>
          <a:p>
            <a:pPr marL="0" lvl="0" indent="0">
              <a:buNone/>
            </a:pPr>
            <a:endParaRPr lang="zh-TW" altLang="en-US" sz="2800" dirty="0">
              <a:latin typeface="Microsoft JhengHei UI" pitchFamily="34" charset="-120"/>
              <a:ea typeface="Microsoft JhengHei UI" pitchFamily="34" charset="-120"/>
            </a:endParaRPr>
          </a:p>
        </p:txBody>
      </p:sp>
      <p:sp>
        <p:nvSpPr>
          <p:cNvPr id="10" name="矩形 9"/>
          <p:cNvSpPr/>
          <p:nvPr/>
        </p:nvSpPr>
        <p:spPr>
          <a:xfrm>
            <a:off x="5542003" y="3244337"/>
            <a:ext cx="1338828" cy="646331"/>
          </a:xfrm>
          <a:prstGeom prst="rect">
            <a:avLst/>
          </a:prstGeom>
        </p:spPr>
        <p:txBody>
          <a:bodyPr wrap="none">
            <a:spAutoFit/>
          </a:bodyPr>
          <a:lstStyle/>
          <a:p>
            <a:r>
              <a:rPr lang="zh-TW" altLang="zh-TW" kern="100" dirty="0" smtClean="0">
                <a:solidFill>
                  <a:schemeClr val="bg1"/>
                </a:solidFill>
              </a:rPr>
              <a:t>不</a:t>
            </a:r>
            <a:r>
              <a:rPr lang="zh-TW" altLang="zh-TW" kern="100" dirty="0">
                <a:solidFill>
                  <a:schemeClr val="bg1"/>
                </a:solidFill>
              </a:rPr>
              <a:t>不干擾：</a:t>
            </a:r>
            <a:endParaRPr lang="zh-TW" altLang="zh-TW" kern="100" dirty="0">
              <a:solidFill>
                <a:schemeClr val="bg1"/>
              </a:solidFill>
              <a:latin typeface="Calibri"/>
              <a:cs typeface="Times New Roman"/>
            </a:endParaRPr>
          </a:p>
          <a:p>
            <a:r>
              <a:rPr lang="zh-TW" altLang="zh-TW" kern="100" dirty="0" smtClean="0">
                <a:solidFill>
                  <a:schemeClr val="bg1"/>
                </a:solidFill>
              </a:rPr>
              <a:t>干擾</a:t>
            </a:r>
            <a:r>
              <a:rPr lang="zh-TW" altLang="zh-TW" kern="100" dirty="0">
                <a:solidFill>
                  <a:schemeClr val="bg1"/>
                </a:solidFill>
              </a:rPr>
              <a:t>：</a:t>
            </a:r>
            <a:endParaRPr lang="zh-TW" altLang="zh-TW" kern="100" dirty="0">
              <a:solidFill>
                <a:schemeClr val="bg1"/>
              </a:solidFill>
              <a:latin typeface="Calibri"/>
              <a:cs typeface="Times New Roman"/>
            </a:endParaRPr>
          </a:p>
        </p:txBody>
      </p:sp>
      <p:sp>
        <p:nvSpPr>
          <p:cNvPr id="15" name="矩形 14"/>
          <p:cNvSpPr/>
          <p:nvPr/>
        </p:nvSpPr>
        <p:spPr>
          <a:xfrm>
            <a:off x="617535" y="5047278"/>
            <a:ext cx="2423740" cy="1107996"/>
          </a:xfrm>
          <a:prstGeom prst="rect">
            <a:avLst/>
          </a:prstGeom>
        </p:spPr>
        <p:txBody>
          <a:bodyPr wrap="square">
            <a:spAutoFit/>
          </a:bodyPr>
          <a:lstStyle/>
          <a:p>
            <a:pPr algn="ctr"/>
            <a:r>
              <a:rPr lang="en-HK" altLang="zh-TW" b="1" dirty="0" smtClean="0">
                <a:solidFill>
                  <a:srgbClr val="0070C0"/>
                </a:solidFill>
                <a:latin typeface="Microsoft JhengHei UI" pitchFamily="34" charset="-120"/>
                <a:ea typeface="Microsoft JhengHei UI" pitchFamily="34" charset="-120"/>
              </a:rPr>
              <a:t>Ramp</a:t>
            </a:r>
          </a:p>
          <a:p>
            <a:r>
              <a:rPr lang="en-HK" altLang="zh-TW" sz="1600" dirty="0">
                <a:latin typeface="Microsoft JhengHei UI" pitchFamily="34" charset="-120"/>
                <a:ea typeface="Microsoft JhengHei UI" pitchFamily="34" charset="-120"/>
              </a:rPr>
              <a:t>Allows wheelchair users to get on and off at different points.</a:t>
            </a:r>
            <a:endParaRPr lang="zh-TW" altLang="zh-TW" sz="1600" dirty="0">
              <a:latin typeface="Microsoft JhengHei UI" pitchFamily="34" charset="-120"/>
              <a:ea typeface="Microsoft JhengHei UI" pitchFamily="34" charset="-120"/>
            </a:endParaRPr>
          </a:p>
        </p:txBody>
      </p:sp>
      <p:sp>
        <p:nvSpPr>
          <p:cNvPr id="18" name="矩形 17"/>
          <p:cNvSpPr/>
          <p:nvPr/>
        </p:nvSpPr>
        <p:spPr>
          <a:xfrm>
            <a:off x="3397091" y="5047279"/>
            <a:ext cx="2423740" cy="1600438"/>
          </a:xfrm>
          <a:prstGeom prst="rect">
            <a:avLst/>
          </a:prstGeom>
        </p:spPr>
        <p:txBody>
          <a:bodyPr wrap="square">
            <a:spAutoFit/>
          </a:bodyPr>
          <a:lstStyle/>
          <a:p>
            <a:pPr algn="ctr"/>
            <a:r>
              <a:rPr lang="en-HK" altLang="zh-TW" b="1" dirty="0">
                <a:solidFill>
                  <a:srgbClr val="0070C0"/>
                </a:solidFill>
                <a:latin typeface="Microsoft JhengHei UI" pitchFamily="34" charset="-120"/>
                <a:ea typeface="Microsoft JhengHei UI" pitchFamily="34" charset="-120"/>
              </a:rPr>
              <a:t>Accessible </a:t>
            </a:r>
            <a:r>
              <a:rPr lang="en-HK" altLang="zh-TW" b="1" dirty="0" smtClean="0">
                <a:solidFill>
                  <a:srgbClr val="0070C0"/>
                </a:solidFill>
                <a:latin typeface="Microsoft JhengHei UI" pitchFamily="34" charset="-120"/>
                <a:ea typeface="Microsoft JhengHei UI" pitchFamily="34" charset="-120"/>
              </a:rPr>
              <a:t>Toilet</a:t>
            </a:r>
          </a:p>
          <a:p>
            <a:r>
              <a:rPr lang="en-HK" altLang="zh-TW" sz="1600" dirty="0">
                <a:latin typeface="Microsoft JhengHei UI" pitchFamily="34" charset="-120"/>
                <a:ea typeface="Microsoft JhengHei UI" pitchFamily="34" charset="-120"/>
              </a:rPr>
              <a:t>Toilets that are accessible to those with special needs, such as wheelchair users.</a:t>
            </a:r>
            <a:endParaRPr lang="zh-TW" altLang="zh-TW" sz="1600" dirty="0">
              <a:latin typeface="Microsoft JhengHei UI" pitchFamily="34" charset="-120"/>
              <a:ea typeface="Microsoft JhengHei UI" pitchFamily="34" charset="-120"/>
            </a:endParaRPr>
          </a:p>
        </p:txBody>
      </p:sp>
      <p:sp>
        <p:nvSpPr>
          <p:cNvPr id="19" name="矩形 18"/>
          <p:cNvSpPr/>
          <p:nvPr/>
        </p:nvSpPr>
        <p:spPr>
          <a:xfrm>
            <a:off x="6374459" y="5047279"/>
            <a:ext cx="2423740" cy="1107996"/>
          </a:xfrm>
          <a:prstGeom prst="rect">
            <a:avLst/>
          </a:prstGeom>
        </p:spPr>
        <p:txBody>
          <a:bodyPr wrap="square">
            <a:spAutoFit/>
          </a:bodyPr>
          <a:lstStyle/>
          <a:p>
            <a:pPr algn="ctr"/>
            <a:r>
              <a:rPr lang="en-HK" altLang="zh-TW" b="1" dirty="0">
                <a:solidFill>
                  <a:srgbClr val="0070C0"/>
                </a:solidFill>
                <a:latin typeface="Microsoft JhengHei UI" pitchFamily="34" charset="-120"/>
                <a:ea typeface="Microsoft JhengHei UI" pitchFamily="34" charset="-120"/>
              </a:rPr>
              <a:t>Tactile </a:t>
            </a:r>
            <a:r>
              <a:rPr lang="en-HK" altLang="zh-TW" b="1" dirty="0" smtClean="0">
                <a:solidFill>
                  <a:srgbClr val="0070C0"/>
                </a:solidFill>
                <a:latin typeface="Microsoft JhengHei UI" pitchFamily="34" charset="-120"/>
                <a:ea typeface="Microsoft JhengHei UI" pitchFamily="34" charset="-120"/>
              </a:rPr>
              <a:t>Pathways</a:t>
            </a:r>
          </a:p>
          <a:p>
            <a:r>
              <a:rPr lang="en-HK" altLang="zh-TW" sz="1600" dirty="0">
                <a:latin typeface="Microsoft JhengHei UI" pitchFamily="34" charset="-120"/>
                <a:ea typeface="Microsoft JhengHei UI" pitchFamily="34" charset="-120"/>
              </a:rPr>
              <a:t>To guide people with visual impairments to a safe destination.</a:t>
            </a:r>
            <a:endParaRPr lang="zh-TW" altLang="zh-TW" sz="1600" dirty="0">
              <a:latin typeface="Microsoft JhengHei UI" pitchFamily="34" charset="-120"/>
              <a:ea typeface="Microsoft JhengHei UI" pitchFamily="34" charset="-120"/>
            </a:endParaRPr>
          </a:p>
        </p:txBody>
      </p:sp>
      <p:sp>
        <p:nvSpPr>
          <p:cNvPr id="20" name="矩形 19"/>
          <p:cNvSpPr/>
          <p:nvPr/>
        </p:nvSpPr>
        <p:spPr>
          <a:xfrm>
            <a:off x="9014566" y="5047279"/>
            <a:ext cx="2730745" cy="861774"/>
          </a:xfrm>
          <a:prstGeom prst="rect">
            <a:avLst/>
          </a:prstGeom>
        </p:spPr>
        <p:txBody>
          <a:bodyPr wrap="square">
            <a:spAutoFit/>
          </a:bodyPr>
          <a:lstStyle/>
          <a:p>
            <a:pPr algn="ctr"/>
            <a:r>
              <a:rPr lang="en-HK" altLang="zh-TW" b="1" dirty="0">
                <a:solidFill>
                  <a:srgbClr val="0070C0"/>
                </a:solidFill>
                <a:latin typeface="Microsoft JhengHei UI" pitchFamily="34" charset="-120"/>
                <a:ea typeface="Microsoft JhengHei UI" pitchFamily="34" charset="-120"/>
              </a:rPr>
              <a:t>Braille and Tactile </a:t>
            </a:r>
            <a:r>
              <a:rPr lang="en-HK" altLang="zh-TW" b="1" dirty="0" smtClean="0">
                <a:solidFill>
                  <a:srgbClr val="0070C0"/>
                </a:solidFill>
                <a:latin typeface="Microsoft JhengHei UI" pitchFamily="34" charset="-120"/>
                <a:ea typeface="Microsoft JhengHei UI" pitchFamily="34" charset="-120"/>
              </a:rPr>
              <a:t>Map</a:t>
            </a:r>
          </a:p>
          <a:p>
            <a:r>
              <a:rPr lang="en-HK" altLang="zh-TW" sz="1600" dirty="0">
                <a:latin typeface="Microsoft JhengHei UI" pitchFamily="34" charset="-120"/>
                <a:ea typeface="Microsoft JhengHei UI" pitchFamily="34" charset="-120"/>
              </a:rPr>
              <a:t>Maps suitable for the visually impaired.</a:t>
            </a:r>
            <a:endParaRPr lang="zh-TW" altLang="zh-TW" sz="1600" dirty="0">
              <a:latin typeface="Microsoft JhengHei UI" pitchFamily="34" charset="-120"/>
              <a:ea typeface="Microsoft JhengHei UI" pitchFamily="34" charset="-120"/>
            </a:endParaRPr>
          </a:p>
        </p:txBody>
      </p:sp>
      <p:pic>
        <p:nvPicPr>
          <p:cNvPr id="13" name="圖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53405" y="2759650"/>
            <a:ext cx="2352000" cy="1764000"/>
          </a:xfrm>
          <a:prstGeom prst="rect">
            <a:avLst/>
          </a:prstGeom>
        </p:spPr>
      </p:pic>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7003" y="2506528"/>
            <a:ext cx="1755000" cy="2340000"/>
          </a:xfrm>
          <a:prstGeom prst="rect">
            <a:avLst/>
          </a:prstGeom>
        </p:spPr>
      </p:pic>
      <p:pic>
        <p:nvPicPr>
          <p:cNvPr id="17" name="圖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394439" y="2798418"/>
            <a:ext cx="2335122" cy="1751342"/>
          </a:xfrm>
          <a:prstGeom prst="rect">
            <a:avLst/>
          </a:prstGeom>
        </p:spPr>
      </p:pic>
      <p:pic>
        <p:nvPicPr>
          <p:cNvPr id="23" name="圖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0465" y="2493076"/>
            <a:ext cx="1878945" cy="2353452"/>
          </a:xfrm>
          <a:prstGeom prst="rect">
            <a:avLst/>
          </a:prstGeom>
        </p:spPr>
      </p:pic>
    </p:spTree>
    <p:extLst>
      <p:ext uri="{BB962C8B-B14F-4D97-AF65-F5344CB8AC3E}">
        <p14:creationId xmlns:p14="http://schemas.microsoft.com/office/powerpoint/2010/main" val="232691240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799" cy="7588808"/>
          </a:xfrm>
          <a:prstGeom prst="rect">
            <a:avLst/>
          </a:prstGeom>
        </p:spPr>
      </p:pic>
      <p:sp>
        <p:nvSpPr>
          <p:cNvPr id="2" name="標題 1"/>
          <p:cNvSpPr>
            <a:spLocks noGrp="1"/>
          </p:cNvSpPr>
          <p:nvPr>
            <p:ph type="title"/>
          </p:nvPr>
        </p:nvSpPr>
        <p:spPr>
          <a:xfrm>
            <a:off x="0" y="625081"/>
            <a:ext cx="12191999" cy="1202485"/>
          </a:xfrm>
        </p:spPr>
        <p:txBody>
          <a:bodyPr>
            <a:noAutofit/>
          </a:bodyPr>
          <a:lstStyle/>
          <a:p>
            <a:r>
              <a:rPr lang="en-US" altLang="zh-TW" sz="6000" b="1" dirty="0" smtClean="0">
                <a:solidFill>
                  <a:srgbClr val="00B050"/>
                </a:solidFill>
                <a:latin typeface="Microsoft JhengHei UI" pitchFamily="34" charset="-120"/>
                <a:ea typeface="Microsoft JhengHei UI" pitchFamily="34" charset="-120"/>
              </a:rPr>
              <a:t>Lesson Review</a:t>
            </a:r>
            <a:endParaRPr lang="zh-HK" altLang="en-US" sz="60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229709" y="1703390"/>
            <a:ext cx="9806153" cy="3903326"/>
          </a:xfrm>
        </p:spPr>
        <p:txBody>
          <a:bodyPr>
            <a:noAutofit/>
          </a:bodyPr>
          <a:lstStyle/>
          <a:p>
            <a:pPr marL="0" indent="0">
              <a:buClr>
                <a:srgbClr val="0070C0"/>
              </a:buClr>
              <a:buNone/>
            </a:pPr>
            <a:r>
              <a:rPr lang="en-US" altLang="zh-TW" b="1" dirty="0">
                <a:solidFill>
                  <a:srgbClr val="0070C0"/>
                </a:solidFill>
                <a:latin typeface="Microsoft JhengHei UI" pitchFamily="34" charset="-120"/>
                <a:ea typeface="Microsoft JhengHei UI" pitchFamily="34" charset="-120"/>
              </a:rPr>
              <a:t>In last </a:t>
            </a:r>
            <a:r>
              <a:rPr lang="en-US" altLang="zh-TW" b="1" dirty="0" smtClean="0">
                <a:solidFill>
                  <a:srgbClr val="0070C0"/>
                </a:solidFill>
                <a:latin typeface="Microsoft JhengHei UI" pitchFamily="34" charset="-120"/>
                <a:ea typeface="Microsoft JhengHei UI" pitchFamily="34" charset="-120"/>
              </a:rPr>
              <a:t>lesson</a:t>
            </a:r>
            <a:r>
              <a:rPr lang="en-US" altLang="zh-TW" b="1" dirty="0">
                <a:solidFill>
                  <a:srgbClr val="0070C0"/>
                </a:solidFill>
                <a:latin typeface="Microsoft JhengHei UI" pitchFamily="34" charset="-120"/>
                <a:ea typeface="Microsoft JhengHei UI" pitchFamily="34" charset="-120"/>
              </a:rPr>
              <a:t>, we learned:</a:t>
            </a:r>
            <a:endParaRPr lang="zh-TW" altLang="zh-TW" b="1" dirty="0">
              <a:solidFill>
                <a:srgbClr val="0070C0"/>
              </a:solidFill>
              <a:latin typeface="Microsoft JhengHei UI" pitchFamily="34" charset="-120"/>
              <a:ea typeface="Microsoft JhengHei UI" pitchFamily="34" charset="-120"/>
            </a:endParaRPr>
          </a:p>
          <a:p>
            <a:pPr marL="361950" lvl="0" indent="-361950">
              <a:buClr>
                <a:srgbClr val="0070C0"/>
              </a:buClr>
              <a:buFont typeface="Wingdings" pitchFamily="2" charset="2"/>
              <a:buChar char="Ø"/>
            </a:pPr>
            <a:r>
              <a:rPr lang="en-US" altLang="zh-TW" b="1" dirty="0">
                <a:solidFill>
                  <a:srgbClr val="0070C0"/>
                </a:solidFill>
                <a:latin typeface="Microsoft JhengHei UI" pitchFamily="34" charset="-120"/>
                <a:ea typeface="Microsoft JhengHei UI" pitchFamily="34" charset="-120"/>
              </a:rPr>
              <a:t>The needs of visually impaired individuals.</a:t>
            </a:r>
            <a:endParaRPr lang="zh-TW" altLang="zh-TW" b="1" dirty="0">
              <a:solidFill>
                <a:srgbClr val="0070C0"/>
              </a:solidFill>
              <a:latin typeface="Microsoft JhengHei UI" pitchFamily="34" charset="-120"/>
              <a:ea typeface="Microsoft JhengHei UI" pitchFamily="34" charset="-120"/>
            </a:endParaRPr>
          </a:p>
          <a:p>
            <a:pPr marL="361950" lvl="0" indent="-361950">
              <a:buClr>
                <a:srgbClr val="0070C0"/>
              </a:buClr>
              <a:buFont typeface="Wingdings" pitchFamily="2" charset="2"/>
              <a:buChar char="Ø"/>
            </a:pPr>
            <a:r>
              <a:rPr lang="en-US" altLang="zh-TW" b="1" dirty="0">
                <a:solidFill>
                  <a:srgbClr val="0070C0"/>
                </a:solidFill>
                <a:latin typeface="Microsoft JhengHei UI" pitchFamily="34" charset="-120"/>
                <a:ea typeface="Microsoft JhengHei UI" pitchFamily="34" charset="-120"/>
              </a:rPr>
              <a:t>The needs of hearing impaired individuals.</a:t>
            </a:r>
            <a:endParaRPr lang="zh-TW" altLang="zh-TW" b="1" dirty="0">
              <a:solidFill>
                <a:srgbClr val="0070C0"/>
              </a:solidFill>
              <a:latin typeface="Microsoft JhengHei UI" pitchFamily="34" charset="-120"/>
              <a:ea typeface="Microsoft JhengHei UI" pitchFamily="34" charset="-120"/>
            </a:endParaRPr>
          </a:p>
          <a:p>
            <a:pPr marL="361950" lvl="0" indent="-361950">
              <a:buClr>
                <a:srgbClr val="0070C0"/>
              </a:buClr>
              <a:buFont typeface="Wingdings" pitchFamily="2" charset="2"/>
              <a:buChar char="Ø"/>
            </a:pPr>
            <a:r>
              <a:rPr lang="en-US" altLang="zh-TW" b="1" dirty="0">
                <a:solidFill>
                  <a:srgbClr val="0070C0"/>
                </a:solidFill>
                <a:latin typeface="Microsoft JhengHei UI" pitchFamily="34" charset="-120"/>
                <a:ea typeface="Microsoft JhengHei UI" pitchFamily="34" charset="-120"/>
              </a:rPr>
              <a:t>How to interact with people with disabilities with an inclusive and equal attitude.</a:t>
            </a:r>
            <a:endParaRPr lang="zh-TW" altLang="zh-TW" b="1" dirty="0">
              <a:solidFill>
                <a:srgbClr val="0070C0"/>
              </a:solidFill>
              <a:latin typeface="Microsoft JhengHei UI" pitchFamily="34" charset="-120"/>
              <a:ea typeface="Microsoft JhengHei UI" pitchFamily="34" charset="-120"/>
            </a:endParaRPr>
          </a:p>
          <a:p>
            <a:pPr marL="361950" lvl="0" indent="-361950">
              <a:buClr>
                <a:srgbClr val="0070C0"/>
              </a:buClr>
              <a:buFont typeface="Wingdings" pitchFamily="2" charset="2"/>
              <a:buChar char="Ø"/>
            </a:pPr>
            <a:r>
              <a:rPr lang="en-US" altLang="zh-TW" b="1" dirty="0">
                <a:solidFill>
                  <a:srgbClr val="0070C0"/>
                </a:solidFill>
                <a:latin typeface="Microsoft JhengHei UI" pitchFamily="34" charset="-120"/>
                <a:ea typeface="Microsoft JhengHei UI" pitchFamily="34" charset="-120"/>
              </a:rPr>
              <a:t>How to provide assistance to people with disabilities when needed.</a:t>
            </a:r>
            <a:endParaRPr lang="zh-TW" altLang="zh-TW" b="1" dirty="0">
              <a:solidFill>
                <a:srgbClr val="0070C0"/>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99947565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GB" altLang="zh-TW" sz="6000" b="1" dirty="0">
                <a:solidFill>
                  <a:srgbClr val="7030A0"/>
                </a:solidFill>
                <a:latin typeface="Microsoft JhengHei UI" pitchFamily="34" charset="-120"/>
                <a:ea typeface="Microsoft JhengHei UI" pitchFamily="34" charset="-120"/>
              </a:rPr>
              <a:t>Accessible</a:t>
            </a:r>
            <a:r>
              <a:rPr lang="en-HK" altLang="zh-TW" sz="6000" b="1" dirty="0">
                <a:solidFill>
                  <a:srgbClr val="7030A0"/>
                </a:solidFill>
                <a:latin typeface="Microsoft JhengHei UI" pitchFamily="34" charset="-120"/>
                <a:ea typeface="Microsoft JhengHei UI" pitchFamily="34" charset="-120"/>
              </a:rPr>
              <a:t> Facilities</a:t>
            </a:r>
            <a:endParaRPr lang="zh-HK" altLang="en-US" sz="6000" b="1" dirty="0">
              <a:solidFill>
                <a:srgbClr val="7030A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56699" y="1872549"/>
            <a:ext cx="11198972" cy="602641"/>
          </a:xfrm>
        </p:spPr>
        <p:txBody>
          <a:bodyPr>
            <a:noAutofit/>
          </a:bodyPr>
          <a:lstStyle/>
          <a:p>
            <a:pPr marL="0" indent="0">
              <a:buNone/>
            </a:pPr>
            <a:r>
              <a:rPr lang="en-US" altLang="zh-TW" sz="2800" b="1" dirty="0">
                <a:latin typeface="Microsoft JhengHei UI" pitchFamily="34" charset="-120"/>
                <a:ea typeface="Microsoft JhengHei UI" pitchFamily="34" charset="-120"/>
              </a:rPr>
              <a:t>Common accessible facilities include:</a:t>
            </a:r>
            <a:endParaRPr lang="zh-TW" altLang="zh-TW" sz="2800" b="1" dirty="0">
              <a:latin typeface="Microsoft JhengHei UI" pitchFamily="34" charset="-120"/>
              <a:ea typeface="Microsoft JhengHei UI" pitchFamily="34" charset="-120"/>
            </a:endParaRPr>
          </a:p>
          <a:p>
            <a:pPr marL="0" lvl="0" indent="0">
              <a:buNone/>
            </a:pPr>
            <a:endParaRPr lang="zh-TW" altLang="en-US" sz="2800" dirty="0">
              <a:latin typeface="Microsoft JhengHei UI" pitchFamily="34" charset="-120"/>
              <a:ea typeface="Microsoft JhengHei UI" pitchFamily="34" charset="-120"/>
            </a:endParaRPr>
          </a:p>
        </p:txBody>
      </p:sp>
      <p:sp>
        <p:nvSpPr>
          <p:cNvPr id="10" name="矩形 9"/>
          <p:cNvSpPr/>
          <p:nvPr/>
        </p:nvSpPr>
        <p:spPr>
          <a:xfrm>
            <a:off x="5542003" y="3244337"/>
            <a:ext cx="1338828" cy="646331"/>
          </a:xfrm>
          <a:prstGeom prst="rect">
            <a:avLst/>
          </a:prstGeom>
        </p:spPr>
        <p:txBody>
          <a:bodyPr wrap="none">
            <a:spAutoFit/>
          </a:bodyPr>
          <a:lstStyle/>
          <a:p>
            <a:r>
              <a:rPr lang="zh-TW" altLang="zh-TW" kern="100" dirty="0" smtClean="0">
                <a:solidFill>
                  <a:schemeClr val="bg1"/>
                </a:solidFill>
              </a:rPr>
              <a:t>不</a:t>
            </a:r>
            <a:r>
              <a:rPr lang="zh-TW" altLang="zh-TW" kern="100" dirty="0">
                <a:solidFill>
                  <a:schemeClr val="bg1"/>
                </a:solidFill>
              </a:rPr>
              <a:t>不干擾：</a:t>
            </a:r>
            <a:endParaRPr lang="zh-TW" altLang="zh-TW" kern="100" dirty="0">
              <a:solidFill>
                <a:schemeClr val="bg1"/>
              </a:solidFill>
              <a:latin typeface="Calibri"/>
              <a:cs typeface="Times New Roman"/>
            </a:endParaRPr>
          </a:p>
          <a:p>
            <a:r>
              <a:rPr lang="zh-TW" altLang="zh-TW" kern="100" dirty="0" smtClean="0">
                <a:solidFill>
                  <a:schemeClr val="bg1"/>
                </a:solidFill>
              </a:rPr>
              <a:t>干擾</a:t>
            </a:r>
            <a:r>
              <a:rPr lang="zh-TW" altLang="zh-TW" kern="100" dirty="0">
                <a:solidFill>
                  <a:schemeClr val="bg1"/>
                </a:solidFill>
              </a:rPr>
              <a:t>：</a:t>
            </a:r>
            <a:endParaRPr lang="zh-TW" altLang="zh-TW" kern="100" dirty="0">
              <a:solidFill>
                <a:schemeClr val="bg1"/>
              </a:solidFill>
              <a:latin typeface="Calibri"/>
              <a:cs typeface="Times New Roman"/>
            </a:endParaRPr>
          </a:p>
        </p:txBody>
      </p:sp>
      <p:sp>
        <p:nvSpPr>
          <p:cNvPr id="15" name="矩形 14"/>
          <p:cNvSpPr/>
          <p:nvPr/>
        </p:nvSpPr>
        <p:spPr>
          <a:xfrm>
            <a:off x="1829405" y="5047278"/>
            <a:ext cx="2423740" cy="1600438"/>
          </a:xfrm>
          <a:prstGeom prst="rect">
            <a:avLst/>
          </a:prstGeom>
        </p:spPr>
        <p:txBody>
          <a:bodyPr wrap="square">
            <a:spAutoFit/>
          </a:bodyPr>
          <a:lstStyle/>
          <a:p>
            <a:pPr algn="ctr"/>
            <a:r>
              <a:rPr lang="en-HK" altLang="zh-TW" b="1" dirty="0">
                <a:solidFill>
                  <a:srgbClr val="0070C0"/>
                </a:solidFill>
                <a:latin typeface="Microsoft JhengHei UI" pitchFamily="34" charset="-120"/>
                <a:ea typeface="Microsoft JhengHei UI" pitchFamily="34" charset="-120"/>
              </a:rPr>
              <a:t>Luminous </a:t>
            </a:r>
            <a:r>
              <a:rPr lang="en-HK" altLang="zh-TW" b="1" dirty="0" smtClean="0">
                <a:solidFill>
                  <a:srgbClr val="0070C0"/>
                </a:solidFill>
                <a:latin typeface="Microsoft JhengHei UI" pitchFamily="34" charset="-120"/>
                <a:ea typeface="Microsoft JhengHei UI" pitchFamily="34" charset="-120"/>
              </a:rPr>
              <a:t>Display</a:t>
            </a:r>
          </a:p>
          <a:p>
            <a:r>
              <a:rPr lang="en-HK" altLang="zh-TW" sz="1600" dirty="0">
                <a:latin typeface="Microsoft JhengHei UI" pitchFamily="34" charset="-120"/>
                <a:ea typeface="Microsoft JhengHei UI" pitchFamily="34" charset="-120"/>
              </a:rPr>
              <a:t>To enable visually and hearing impaired people to access the text information they need.</a:t>
            </a:r>
            <a:endParaRPr lang="zh-TW" altLang="zh-TW" sz="1600" dirty="0">
              <a:latin typeface="Microsoft JhengHei UI" pitchFamily="34" charset="-120"/>
              <a:ea typeface="Microsoft JhengHei UI" pitchFamily="34" charset="-120"/>
            </a:endParaRPr>
          </a:p>
        </p:txBody>
      </p:sp>
      <p:sp>
        <p:nvSpPr>
          <p:cNvPr id="18" name="矩形 17"/>
          <p:cNvSpPr/>
          <p:nvPr/>
        </p:nvSpPr>
        <p:spPr>
          <a:xfrm>
            <a:off x="4862340" y="5047279"/>
            <a:ext cx="2423740" cy="1107996"/>
          </a:xfrm>
          <a:prstGeom prst="rect">
            <a:avLst/>
          </a:prstGeom>
        </p:spPr>
        <p:txBody>
          <a:bodyPr wrap="square">
            <a:spAutoFit/>
          </a:bodyPr>
          <a:lstStyle/>
          <a:p>
            <a:pPr algn="ctr"/>
            <a:r>
              <a:rPr lang="en-HK" altLang="zh-TW" b="1" dirty="0">
                <a:solidFill>
                  <a:srgbClr val="0070C0"/>
                </a:solidFill>
                <a:latin typeface="Microsoft JhengHei UI" pitchFamily="34" charset="-120"/>
                <a:ea typeface="Microsoft JhengHei UI" pitchFamily="34" charset="-120"/>
              </a:rPr>
              <a:t>Visual Fire </a:t>
            </a:r>
            <a:r>
              <a:rPr lang="en-HK" altLang="zh-TW" b="1" dirty="0" smtClean="0">
                <a:solidFill>
                  <a:srgbClr val="0070C0"/>
                </a:solidFill>
                <a:latin typeface="Microsoft JhengHei UI" pitchFamily="34" charset="-120"/>
                <a:ea typeface="Microsoft JhengHei UI" pitchFamily="34" charset="-120"/>
              </a:rPr>
              <a:t>Alarms</a:t>
            </a:r>
          </a:p>
          <a:p>
            <a:r>
              <a:rPr lang="en-HK" altLang="zh-TW" sz="1600" dirty="0">
                <a:latin typeface="Microsoft JhengHei UI" pitchFamily="34" charset="-120"/>
                <a:ea typeface="Microsoft JhengHei UI" pitchFamily="34" charset="-120"/>
              </a:rPr>
              <a:t>The light lets the hearing-impaired know there is a fire.</a:t>
            </a:r>
            <a:endParaRPr lang="zh-TW" altLang="zh-TW" sz="1600" dirty="0">
              <a:latin typeface="Microsoft JhengHei UI" pitchFamily="34" charset="-120"/>
              <a:ea typeface="Microsoft JhengHei UI" pitchFamily="34" charset="-120"/>
            </a:endParaRPr>
          </a:p>
        </p:txBody>
      </p:sp>
      <p:sp>
        <p:nvSpPr>
          <p:cNvPr id="19" name="矩形 18"/>
          <p:cNvSpPr/>
          <p:nvPr/>
        </p:nvSpPr>
        <p:spPr>
          <a:xfrm>
            <a:off x="7838577" y="5047278"/>
            <a:ext cx="2423740" cy="1107996"/>
          </a:xfrm>
          <a:prstGeom prst="rect">
            <a:avLst/>
          </a:prstGeom>
        </p:spPr>
        <p:txBody>
          <a:bodyPr wrap="square">
            <a:spAutoFit/>
          </a:bodyPr>
          <a:lstStyle/>
          <a:p>
            <a:pPr algn="ctr"/>
            <a:r>
              <a:rPr lang="en-HK" altLang="zh-TW" b="1" dirty="0" smtClean="0">
                <a:solidFill>
                  <a:srgbClr val="0070C0"/>
                </a:solidFill>
                <a:latin typeface="Microsoft JhengHei UI" pitchFamily="34" charset="-120"/>
                <a:ea typeface="Microsoft JhengHei UI" pitchFamily="34" charset="-120"/>
              </a:rPr>
              <a:t>Elevator</a:t>
            </a:r>
          </a:p>
          <a:p>
            <a:r>
              <a:rPr lang="en-HK" altLang="zh-TW" sz="1600" dirty="0">
                <a:latin typeface="Microsoft JhengHei UI" pitchFamily="34" charset="-120"/>
                <a:ea typeface="Microsoft JhengHei UI" pitchFamily="34" charset="-120"/>
              </a:rPr>
              <a:t>Allows different people to reach the floor they need to go to.</a:t>
            </a:r>
            <a:endParaRPr lang="zh-TW" altLang="zh-TW" sz="1600" dirty="0">
              <a:latin typeface="Microsoft JhengHei UI" pitchFamily="34" charset="-120"/>
              <a:ea typeface="Microsoft JhengHei UI" pitchFamily="34" charset="-120"/>
            </a:endParaRPr>
          </a:p>
        </p:txBody>
      </p:sp>
      <p:pic>
        <p:nvPicPr>
          <p:cNvPr id="16" name="圖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3604" y="2494295"/>
            <a:ext cx="2069541" cy="2364234"/>
          </a:xfrm>
          <a:prstGeom prst="rect">
            <a:avLst/>
          </a:prstGeom>
        </p:spPr>
      </p:pic>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202" y="2494295"/>
            <a:ext cx="2102017" cy="2395423"/>
          </a:xfrm>
          <a:prstGeom prst="rect">
            <a:avLst/>
          </a:prstGeom>
        </p:spPr>
      </p:pic>
      <p:pic>
        <p:nvPicPr>
          <p:cNvPr id="22" name="圖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8789" y="2541952"/>
            <a:ext cx="1774301" cy="2365734"/>
          </a:xfrm>
          <a:prstGeom prst="rect">
            <a:avLst/>
          </a:prstGeom>
        </p:spPr>
      </p:pic>
    </p:spTree>
    <p:extLst>
      <p:ext uri="{BB962C8B-B14F-4D97-AF65-F5344CB8AC3E}">
        <p14:creationId xmlns:p14="http://schemas.microsoft.com/office/powerpoint/2010/main" val="332698431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HK" altLang="zh-TW" sz="6000" b="1" dirty="0">
                <a:solidFill>
                  <a:srgbClr val="7030A0"/>
                </a:solidFill>
                <a:latin typeface="Microsoft JhengHei UI" pitchFamily="34" charset="-120"/>
                <a:ea typeface="Microsoft JhengHei UI" pitchFamily="34" charset="-120"/>
              </a:rPr>
              <a:t>Accessible Transport</a:t>
            </a:r>
            <a:endParaRPr lang="zh-TW" altLang="zh-TW" sz="6000" b="1" dirty="0">
              <a:solidFill>
                <a:srgbClr val="7030A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56699" y="1872549"/>
            <a:ext cx="11198972" cy="602641"/>
          </a:xfrm>
        </p:spPr>
        <p:txBody>
          <a:bodyPr>
            <a:noAutofit/>
          </a:bodyPr>
          <a:lstStyle/>
          <a:p>
            <a:pPr marL="0" indent="0">
              <a:buNone/>
            </a:pPr>
            <a:r>
              <a:rPr lang="en-US" altLang="zh-TW" sz="2400" b="1" dirty="0">
                <a:latin typeface="Microsoft JhengHei UI" pitchFamily="34" charset="-120"/>
                <a:ea typeface="Microsoft JhengHei UI" pitchFamily="34" charset="-120"/>
              </a:rPr>
              <a:t>Common accessible transport services and facilities in Hong Kong include:</a:t>
            </a:r>
            <a:endParaRPr lang="zh-TW" altLang="zh-TW" sz="2400" b="1" dirty="0">
              <a:latin typeface="Microsoft JhengHei UI" pitchFamily="34" charset="-120"/>
              <a:ea typeface="Microsoft JhengHei UI" pitchFamily="34" charset="-120"/>
            </a:endParaRPr>
          </a:p>
          <a:p>
            <a:pPr marL="0" lvl="0" indent="0">
              <a:buNone/>
            </a:pPr>
            <a:endParaRPr lang="zh-TW" altLang="en-US" sz="2800" dirty="0">
              <a:latin typeface="Microsoft JhengHei UI" pitchFamily="34" charset="-120"/>
              <a:ea typeface="Microsoft JhengHei UI" pitchFamily="34" charset="-120"/>
            </a:endParaRPr>
          </a:p>
        </p:txBody>
      </p:sp>
      <p:sp>
        <p:nvSpPr>
          <p:cNvPr id="10" name="矩形 9"/>
          <p:cNvSpPr/>
          <p:nvPr/>
        </p:nvSpPr>
        <p:spPr>
          <a:xfrm>
            <a:off x="5542003" y="3244337"/>
            <a:ext cx="1338828" cy="646331"/>
          </a:xfrm>
          <a:prstGeom prst="rect">
            <a:avLst/>
          </a:prstGeom>
        </p:spPr>
        <p:txBody>
          <a:bodyPr wrap="none">
            <a:spAutoFit/>
          </a:bodyPr>
          <a:lstStyle/>
          <a:p>
            <a:r>
              <a:rPr lang="zh-TW" altLang="zh-TW" kern="100" dirty="0" smtClean="0">
                <a:solidFill>
                  <a:schemeClr val="bg1"/>
                </a:solidFill>
              </a:rPr>
              <a:t>不</a:t>
            </a:r>
            <a:r>
              <a:rPr lang="zh-TW" altLang="zh-TW" kern="100" dirty="0">
                <a:solidFill>
                  <a:schemeClr val="bg1"/>
                </a:solidFill>
              </a:rPr>
              <a:t>不干擾：</a:t>
            </a:r>
            <a:endParaRPr lang="zh-TW" altLang="zh-TW" kern="100" dirty="0">
              <a:solidFill>
                <a:schemeClr val="bg1"/>
              </a:solidFill>
              <a:latin typeface="Calibri"/>
              <a:cs typeface="Times New Roman"/>
            </a:endParaRPr>
          </a:p>
          <a:p>
            <a:r>
              <a:rPr lang="zh-TW" altLang="zh-TW" kern="100" dirty="0" smtClean="0">
                <a:solidFill>
                  <a:schemeClr val="bg1"/>
                </a:solidFill>
              </a:rPr>
              <a:t>干擾</a:t>
            </a:r>
            <a:r>
              <a:rPr lang="zh-TW" altLang="zh-TW" kern="100" dirty="0">
                <a:solidFill>
                  <a:schemeClr val="bg1"/>
                </a:solidFill>
              </a:rPr>
              <a:t>：</a:t>
            </a:r>
            <a:endParaRPr lang="zh-TW" altLang="zh-TW" kern="100" dirty="0">
              <a:solidFill>
                <a:schemeClr val="bg1"/>
              </a:solidFill>
              <a:latin typeface="Calibri"/>
              <a:cs typeface="Times New Roman"/>
            </a:endParaRPr>
          </a:p>
        </p:txBody>
      </p:sp>
      <p:sp>
        <p:nvSpPr>
          <p:cNvPr id="15" name="矩形 14"/>
          <p:cNvSpPr/>
          <p:nvPr/>
        </p:nvSpPr>
        <p:spPr>
          <a:xfrm>
            <a:off x="617535" y="5047278"/>
            <a:ext cx="2423740" cy="1446550"/>
          </a:xfrm>
          <a:prstGeom prst="rect">
            <a:avLst/>
          </a:prstGeom>
        </p:spPr>
        <p:txBody>
          <a:bodyPr wrap="square">
            <a:spAutoFit/>
          </a:bodyPr>
          <a:lstStyle/>
          <a:p>
            <a:pPr algn="ctr"/>
            <a:r>
              <a:rPr lang="en-HK" altLang="zh-TW" b="1" dirty="0">
                <a:solidFill>
                  <a:srgbClr val="0070C0"/>
                </a:solidFill>
                <a:latin typeface="Microsoft JhengHei UI" pitchFamily="34" charset="-120"/>
                <a:ea typeface="Microsoft JhengHei UI" pitchFamily="34" charset="-120"/>
              </a:rPr>
              <a:t>Priority </a:t>
            </a:r>
            <a:r>
              <a:rPr lang="en-HK" altLang="zh-TW" b="1" dirty="0" smtClean="0">
                <a:solidFill>
                  <a:srgbClr val="0070C0"/>
                </a:solidFill>
                <a:latin typeface="Microsoft JhengHei UI" pitchFamily="34" charset="-120"/>
                <a:ea typeface="Microsoft JhengHei UI" pitchFamily="34" charset="-120"/>
              </a:rPr>
              <a:t>Seating</a:t>
            </a:r>
            <a:endParaRPr lang="zh-TW" altLang="zh-TW" b="1" dirty="0">
              <a:solidFill>
                <a:srgbClr val="0070C0"/>
              </a:solidFill>
              <a:latin typeface="Microsoft JhengHei UI" pitchFamily="34" charset="-120"/>
              <a:ea typeface="Microsoft JhengHei UI" pitchFamily="34" charset="-120"/>
            </a:endParaRPr>
          </a:p>
          <a:p>
            <a:r>
              <a:rPr lang="en-HK" altLang="zh-TW" sz="1400" dirty="0">
                <a:latin typeface="Microsoft JhengHei UI" pitchFamily="34" charset="-120"/>
                <a:ea typeface="Microsoft JhengHei UI" pitchFamily="34" charset="-120"/>
              </a:rPr>
              <a:t>Seats for people in need, including people with disabilities, who have priority to sit down and rest.</a:t>
            </a:r>
            <a:endParaRPr lang="zh-TW" altLang="zh-TW" sz="1400" dirty="0">
              <a:latin typeface="Microsoft JhengHei UI" pitchFamily="34" charset="-120"/>
              <a:ea typeface="Microsoft JhengHei UI" pitchFamily="34" charset="-120"/>
            </a:endParaRPr>
          </a:p>
        </p:txBody>
      </p:sp>
      <p:sp>
        <p:nvSpPr>
          <p:cNvPr id="18" name="矩形 17"/>
          <p:cNvSpPr/>
          <p:nvPr/>
        </p:nvSpPr>
        <p:spPr>
          <a:xfrm>
            <a:off x="3397091" y="5047279"/>
            <a:ext cx="2814326" cy="1508105"/>
          </a:xfrm>
          <a:prstGeom prst="rect">
            <a:avLst/>
          </a:prstGeom>
        </p:spPr>
        <p:txBody>
          <a:bodyPr wrap="square">
            <a:spAutoFit/>
          </a:bodyPr>
          <a:lstStyle/>
          <a:p>
            <a:pPr algn="ctr"/>
            <a:r>
              <a:rPr lang="en-HK" altLang="zh-TW" b="1" dirty="0" smtClean="0">
                <a:solidFill>
                  <a:srgbClr val="0070C0"/>
                </a:solidFill>
                <a:latin typeface="Microsoft JhengHei UI" pitchFamily="34" charset="-120"/>
                <a:ea typeface="Microsoft JhengHei UI" pitchFamily="34" charset="-120"/>
              </a:rPr>
              <a:t>Station Announcement System</a:t>
            </a:r>
            <a:endParaRPr lang="zh-TW" altLang="zh-TW" b="1" dirty="0">
              <a:solidFill>
                <a:srgbClr val="0070C0"/>
              </a:solidFill>
              <a:latin typeface="Microsoft JhengHei UI" pitchFamily="34" charset="-120"/>
              <a:ea typeface="Microsoft JhengHei UI" pitchFamily="34" charset="-120"/>
            </a:endParaRPr>
          </a:p>
          <a:p>
            <a:r>
              <a:rPr lang="en-HK" altLang="zh-TW" sz="1400" dirty="0">
                <a:latin typeface="Microsoft JhengHei UI" pitchFamily="34" charset="-120"/>
                <a:ea typeface="Microsoft JhengHei UI" pitchFamily="34" charset="-120"/>
              </a:rPr>
              <a:t>Use voice or display screens to inform passengers, including those with visual or hearing impairments, of their location. </a:t>
            </a:r>
            <a:endParaRPr lang="zh-TW" altLang="zh-TW" sz="1400" dirty="0">
              <a:latin typeface="Microsoft JhengHei UI" pitchFamily="34" charset="-120"/>
              <a:ea typeface="Microsoft JhengHei UI" pitchFamily="34" charset="-120"/>
            </a:endParaRPr>
          </a:p>
        </p:txBody>
      </p:sp>
      <p:sp>
        <p:nvSpPr>
          <p:cNvPr id="19" name="矩形 18"/>
          <p:cNvSpPr/>
          <p:nvPr/>
        </p:nvSpPr>
        <p:spPr>
          <a:xfrm>
            <a:off x="6374459" y="5047279"/>
            <a:ext cx="2423740" cy="800219"/>
          </a:xfrm>
          <a:prstGeom prst="rect">
            <a:avLst/>
          </a:prstGeom>
        </p:spPr>
        <p:txBody>
          <a:bodyPr wrap="square">
            <a:spAutoFit/>
          </a:bodyPr>
          <a:lstStyle/>
          <a:p>
            <a:r>
              <a:rPr lang="en-HK" altLang="zh-TW" b="1" dirty="0">
                <a:solidFill>
                  <a:srgbClr val="0070C0"/>
                </a:solidFill>
                <a:latin typeface="Microsoft JhengHei UI" pitchFamily="34" charset="-120"/>
                <a:ea typeface="Microsoft JhengHei UI" pitchFamily="34" charset="-120"/>
              </a:rPr>
              <a:t>Wheelchair </a:t>
            </a:r>
            <a:r>
              <a:rPr lang="en-HK" altLang="zh-TW" b="1" dirty="0" smtClean="0">
                <a:solidFill>
                  <a:srgbClr val="0070C0"/>
                </a:solidFill>
                <a:latin typeface="Microsoft JhengHei UI" pitchFamily="34" charset="-120"/>
                <a:ea typeface="Microsoft JhengHei UI" pitchFamily="34" charset="-120"/>
              </a:rPr>
              <a:t>spaces</a:t>
            </a:r>
            <a:endParaRPr lang="zh-TW" altLang="zh-TW" b="1" dirty="0">
              <a:solidFill>
                <a:srgbClr val="0070C0"/>
              </a:solidFill>
              <a:latin typeface="Microsoft JhengHei UI" pitchFamily="34" charset="-120"/>
              <a:ea typeface="Microsoft JhengHei UI" pitchFamily="34" charset="-120"/>
            </a:endParaRPr>
          </a:p>
          <a:p>
            <a:r>
              <a:rPr lang="en-HK" altLang="zh-TW" sz="1400" dirty="0">
                <a:latin typeface="Microsoft JhengHei UI" pitchFamily="34" charset="-120"/>
                <a:ea typeface="Microsoft JhengHei UI" pitchFamily="34" charset="-120"/>
              </a:rPr>
              <a:t>Provide a space on the bus for wheelchair users.</a:t>
            </a:r>
            <a:endParaRPr lang="zh-TW" altLang="zh-TW" sz="1400" dirty="0">
              <a:latin typeface="Microsoft JhengHei UI" pitchFamily="34" charset="-120"/>
              <a:ea typeface="Microsoft JhengHei UI" pitchFamily="34" charset="-120"/>
            </a:endParaRPr>
          </a:p>
        </p:txBody>
      </p:sp>
      <p:sp>
        <p:nvSpPr>
          <p:cNvPr id="20" name="矩形 19"/>
          <p:cNvSpPr/>
          <p:nvPr/>
        </p:nvSpPr>
        <p:spPr>
          <a:xfrm>
            <a:off x="9014566" y="5047279"/>
            <a:ext cx="2730745" cy="1292662"/>
          </a:xfrm>
          <a:prstGeom prst="rect">
            <a:avLst/>
          </a:prstGeom>
        </p:spPr>
        <p:txBody>
          <a:bodyPr wrap="square">
            <a:spAutoFit/>
          </a:bodyPr>
          <a:lstStyle/>
          <a:p>
            <a:pPr algn="ctr"/>
            <a:r>
              <a:rPr lang="en-HK" altLang="zh-TW" b="1" dirty="0" smtClean="0">
                <a:solidFill>
                  <a:srgbClr val="0070C0"/>
                </a:solidFill>
                <a:latin typeface="Microsoft JhengHei UI" pitchFamily="34" charset="-120"/>
                <a:ea typeface="Microsoft JhengHei UI" pitchFamily="34" charset="-120"/>
              </a:rPr>
              <a:t>Low-floor / low-entry </a:t>
            </a:r>
            <a:r>
              <a:rPr lang="en-HK" altLang="zh-TW" b="1" dirty="0">
                <a:solidFill>
                  <a:srgbClr val="0070C0"/>
                </a:solidFill>
                <a:latin typeface="Microsoft JhengHei UI" pitchFamily="34" charset="-120"/>
                <a:ea typeface="Microsoft JhengHei UI" pitchFamily="34" charset="-120"/>
              </a:rPr>
              <a:t>vehicles</a:t>
            </a:r>
            <a:endParaRPr lang="zh-TW" altLang="zh-TW" b="1" dirty="0">
              <a:solidFill>
                <a:srgbClr val="0070C0"/>
              </a:solidFill>
              <a:latin typeface="Microsoft JhengHei UI" pitchFamily="34" charset="-120"/>
              <a:ea typeface="Microsoft JhengHei UI" pitchFamily="34" charset="-120"/>
            </a:endParaRPr>
          </a:p>
          <a:p>
            <a:r>
              <a:rPr lang="en-HK" altLang="zh-TW" sz="1400" dirty="0">
                <a:latin typeface="Microsoft JhengHei UI" pitchFamily="34" charset="-120"/>
                <a:ea typeface="Microsoft JhengHei UI" pitchFamily="34" charset="-120"/>
              </a:rPr>
              <a:t>To make it easier for wheelchair users to get on and off the vehicle.</a:t>
            </a:r>
            <a:endParaRPr lang="zh-TW" altLang="zh-TW" sz="1400" dirty="0">
              <a:latin typeface="Microsoft JhengHei UI" pitchFamily="34" charset="-120"/>
              <a:ea typeface="Microsoft JhengHei UI" pitchFamily="34" charset="-120"/>
            </a:endParaRPr>
          </a:p>
        </p:txBody>
      </p:sp>
      <p:pic>
        <p:nvPicPr>
          <p:cNvPr id="16" name="圖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404" y="2478260"/>
            <a:ext cx="1732733" cy="2310310"/>
          </a:xfrm>
          <a:prstGeom prst="rect">
            <a:avLst/>
          </a:prstGeom>
        </p:spPr>
      </p:pic>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3401" y="2490408"/>
            <a:ext cx="2071120" cy="2351242"/>
          </a:xfrm>
          <a:prstGeom prst="rect">
            <a:avLst/>
          </a:prstGeom>
        </p:spPr>
      </p:pic>
      <p:pic>
        <p:nvPicPr>
          <p:cNvPr id="22" name="圖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6329" y="2511406"/>
            <a:ext cx="1751342" cy="2335122"/>
          </a:xfrm>
          <a:prstGeom prst="rect">
            <a:avLst/>
          </a:prstGeom>
        </p:spPr>
      </p:pic>
      <p:pic>
        <p:nvPicPr>
          <p:cNvPr id="24" name="圖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4566" y="3046528"/>
            <a:ext cx="2702452" cy="1800000"/>
          </a:xfrm>
          <a:prstGeom prst="rect">
            <a:avLst/>
          </a:prstGeom>
        </p:spPr>
      </p:pic>
    </p:spTree>
    <p:extLst>
      <p:ext uri="{BB962C8B-B14F-4D97-AF65-F5344CB8AC3E}">
        <p14:creationId xmlns:p14="http://schemas.microsoft.com/office/powerpoint/2010/main" val="353009766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HK" altLang="zh-TW" sz="6000" b="1" dirty="0">
                <a:solidFill>
                  <a:srgbClr val="00B050"/>
                </a:solidFill>
                <a:latin typeface="Microsoft JhengHei UI" pitchFamily="34" charset="-120"/>
                <a:ea typeface="Microsoft JhengHei UI" pitchFamily="34" charset="-120"/>
              </a:rPr>
              <a:t>Accessible Information</a:t>
            </a:r>
            <a:endParaRPr lang="zh-TW" altLang="zh-TW" sz="60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11930" y="1891654"/>
            <a:ext cx="11580069" cy="602641"/>
          </a:xfrm>
        </p:spPr>
        <p:txBody>
          <a:bodyPr>
            <a:noAutofit/>
          </a:bodyPr>
          <a:lstStyle/>
          <a:p>
            <a:pPr marL="0" indent="0">
              <a:buNone/>
            </a:pPr>
            <a:r>
              <a:rPr lang="en-US" altLang="zh-TW" sz="2200" b="1" dirty="0">
                <a:latin typeface="Microsoft JhengHei UI" pitchFamily="34" charset="-120"/>
                <a:ea typeface="Microsoft JhengHei UI" pitchFamily="34" charset="-120"/>
              </a:rPr>
              <a:t>Common services in Hong Kong that make information accessible to people with disabilities include:</a:t>
            </a:r>
            <a:endParaRPr lang="zh-TW" altLang="zh-TW" sz="2200" b="1" dirty="0">
              <a:latin typeface="Microsoft JhengHei UI" pitchFamily="34" charset="-120"/>
              <a:ea typeface="Microsoft JhengHei UI" pitchFamily="34" charset="-120"/>
            </a:endParaRPr>
          </a:p>
          <a:p>
            <a:pPr marL="0" lvl="0" indent="0">
              <a:buNone/>
            </a:pPr>
            <a:endParaRPr lang="zh-TW" altLang="en-US" sz="2800" dirty="0">
              <a:latin typeface="Microsoft JhengHei UI" pitchFamily="34" charset="-120"/>
              <a:ea typeface="Microsoft JhengHei UI" pitchFamily="34" charset="-120"/>
            </a:endParaRPr>
          </a:p>
        </p:txBody>
      </p:sp>
      <p:sp>
        <p:nvSpPr>
          <p:cNvPr id="10" name="矩形 9"/>
          <p:cNvSpPr/>
          <p:nvPr/>
        </p:nvSpPr>
        <p:spPr>
          <a:xfrm>
            <a:off x="5542003" y="3244337"/>
            <a:ext cx="1338828" cy="646331"/>
          </a:xfrm>
          <a:prstGeom prst="rect">
            <a:avLst/>
          </a:prstGeom>
        </p:spPr>
        <p:txBody>
          <a:bodyPr wrap="none">
            <a:spAutoFit/>
          </a:bodyPr>
          <a:lstStyle/>
          <a:p>
            <a:r>
              <a:rPr lang="zh-TW" altLang="zh-TW" kern="100" dirty="0" smtClean="0">
                <a:solidFill>
                  <a:schemeClr val="bg1"/>
                </a:solidFill>
              </a:rPr>
              <a:t>不</a:t>
            </a:r>
            <a:r>
              <a:rPr lang="zh-TW" altLang="zh-TW" kern="100" dirty="0">
                <a:solidFill>
                  <a:schemeClr val="bg1"/>
                </a:solidFill>
              </a:rPr>
              <a:t>不干擾：</a:t>
            </a:r>
            <a:endParaRPr lang="zh-TW" altLang="zh-TW" kern="100" dirty="0">
              <a:solidFill>
                <a:schemeClr val="bg1"/>
              </a:solidFill>
              <a:latin typeface="Calibri"/>
              <a:cs typeface="Times New Roman"/>
            </a:endParaRPr>
          </a:p>
          <a:p>
            <a:r>
              <a:rPr lang="zh-TW" altLang="zh-TW" kern="100" dirty="0" smtClean="0">
                <a:solidFill>
                  <a:schemeClr val="bg1"/>
                </a:solidFill>
              </a:rPr>
              <a:t>干擾</a:t>
            </a:r>
            <a:r>
              <a:rPr lang="zh-TW" altLang="zh-TW" kern="100" dirty="0">
                <a:solidFill>
                  <a:schemeClr val="bg1"/>
                </a:solidFill>
              </a:rPr>
              <a:t>：</a:t>
            </a:r>
            <a:endParaRPr lang="zh-TW" altLang="zh-TW" kern="100" dirty="0">
              <a:solidFill>
                <a:schemeClr val="bg1"/>
              </a:solidFill>
              <a:latin typeface="Calibri"/>
              <a:cs typeface="Times New Roman"/>
            </a:endParaRPr>
          </a:p>
        </p:txBody>
      </p:sp>
      <p:sp>
        <p:nvSpPr>
          <p:cNvPr id="15" name="矩形 14"/>
          <p:cNvSpPr/>
          <p:nvPr/>
        </p:nvSpPr>
        <p:spPr>
          <a:xfrm>
            <a:off x="1829405" y="5210182"/>
            <a:ext cx="2423740" cy="1354217"/>
          </a:xfrm>
          <a:prstGeom prst="rect">
            <a:avLst/>
          </a:prstGeom>
        </p:spPr>
        <p:txBody>
          <a:bodyPr wrap="square">
            <a:spAutoFit/>
          </a:bodyPr>
          <a:lstStyle/>
          <a:p>
            <a:pPr algn="ctr"/>
            <a:r>
              <a:rPr lang="en-HK" altLang="zh-TW" b="1" dirty="0" smtClean="0">
                <a:solidFill>
                  <a:srgbClr val="0070C0"/>
                </a:solidFill>
                <a:latin typeface="Microsoft JhengHei UI" pitchFamily="34" charset="-120"/>
                <a:ea typeface="Microsoft JhengHei UI" pitchFamily="34" charset="-120"/>
              </a:rPr>
              <a:t>Braille</a:t>
            </a:r>
            <a:endParaRPr lang="zh-TW" altLang="zh-TW" b="1" dirty="0">
              <a:solidFill>
                <a:srgbClr val="0070C0"/>
              </a:solidFill>
              <a:latin typeface="Microsoft JhengHei UI" pitchFamily="34" charset="-120"/>
              <a:ea typeface="Microsoft JhengHei UI" pitchFamily="34" charset="-120"/>
            </a:endParaRPr>
          </a:p>
          <a:p>
            <a:r>
              <a:rPr lang="en-HK" altLang="zh-TW" sz="1600" dirty="0">
                <a:latin typeface="Microsoft JhengHei UI" pitchFamily="34" charset="-120"/>
                <a:ea typeface="Microsoft JhengHei UI" pitchFamily="34" charset="-120"/>
              </a:rPr>
              <a:t>Text that helps visually impaired people to read by touching the text with their fingers.</a:t>
            </a:r>
            <a:endParaRPr lang="zh-TW" altLang="zh-TW" sz="1600" dirty="0">
              <a:latin typeface="Microsoft JhengHei UI" pitchFamily="34" charset="-120"/>
              <a:ea typeface="Microsoft JhengHei UI" pitchFamily="34" charset="-120"/>
            </a:endParaRPr>
          </a:p>
        </p:txBody>
      </p:sp>
      <p:sp>
        <p:nvSpPr>
          <p:cNvPr id="18" name="矩形 17"/>
          <p:cNvSpPr/>
          <p:nvPr/>
        </p:nvSpPr>
        <p:spPr>
          <a:xfrm>
            <a:off x="4445877" y="5210183"/>
            <a:ext cx="3011214" cy="1508105"/>
          </a:xfrm>
          <a:prstGeom prst="rect">
            <a:avLst/>
          </a:prstGeom>
        </p:spPr>
        <p:txBody>
          <a:bodyPr wrap="square">
            <a:spAutoFit/>
          </a:bodyPr>
          <a:lstStyle/>
          <a:p>
            <a:pPr algn="ctr"/>
            <a:r>
              <a:rPr lang="en-HK" altLang="zh-TW" b="1" dirty="0">
                <a:solidFill>
                  <a:srgbClr val="0070C0"/>
                </a:solidFill>
                <a:latin typeface="Microsoft JhengHei UI" pitchFamily="34" charset="-120"/>
                <a:ea typeface="Microsoft JhengHei UI" pitchFamily="34" charset="-120"/>
              </a:rPr>
              <a:t>Sign Language </a:t>
            </a:r>
            <a:r>
              <a:rPr lang="en-HK" altLang="zh-TW" b="1" dirty="0" smtClean="0">
                <a:solidFill>
                  <a:srgbClr val="0070C0"/>
                </a:solidFill>
                <a:latin typeface="Microsoft JhengHei UI" pitchFamily="34" charset="-120"/>
                <a:ea typeface="Microsoft JhengHei UI" pitchFamily="34" charset="-120"/>
              </a:rPr>
              <a:t>Translation</a:t>
            </a:r>
            <a:endParaRPr lang="zh-TW" altLang="zh-TW" b="1" dirty="0">
              <a:solidFill>
                <a:srgbClr val="0070C0"/>
              </a:solidFill>
              <a:latin typeface="Microsoft JhengHei UI" pitchFamily="34" charset="-120"/>
              <a:ea typeface="Microsoft JhengHei UI" pitchFamily="34" charset="-120"/>
            </a:endParaRPr>
          </a:p>
          <a:p>
            <a:r>
              <a:rPr lang="en-HK" altLang="zh-TW" sz="1400" dirty="0">
                <a:latin typeface="Microsoft JhengHei UI" pitchFamily="34" charset="-120"/>
                <a:ea typeface="Microsoft JhengHei UI" pitchFamily="34" charset="-120"/>
              </a:rPr>
              <a:t>Interpretation of sign language and speech to facilitate communication for the hearing impaired.</a:t>
            </a:r>
            <a:endParaRPr lang="zh-TW" altLang="zh-TW" sz="1400" dirty="0">
              <a:latin typeface="Microsoft JhengHei UI" pitchFamily="34" charset="-120"/>
              <a:ea typeface="Microsoft JhengHei UI" pitchFamily="34" charset="-120"/>
            </a:endParaRPr>
          </a:p>
        </p:txBody>
      </p:sp>
      <p:sp>
        <p:nvSpPr>
          <p:cNvPr id="19" name="矩形 18"/>
          <p:cNvSpPr/>
          <p:nvPr/>
        </p:nvSpPr>
        <p:spPr>
          <a:xfrm>
            <a:off x="7838577" y="5210182"/>
            <a:ext cx="2423740" cy="1446550"/>
          </a:xfrm>
          <a:prstGeom prst="rect">
            <a:avLst/>
          </a:prstGeom>
        </p:spPr>
        <p:txBody>
          <a:bodyPr wrap="square">
            <a:spAutoFit/>
          </a:bodyPr>
          <a:lstStyle/>
          <a:p>
            <a:pPr algn="ctr"/>
            <a:r>
              <a:rPr lang="en-HK" altLang="zh-TW" b="1" dirty="0" smtClean="0">
                <a:solidFill>
                  <a:srgbClr val="0070C0"/>
                </a:solidFill>
                <a:latin typeface="Microsoft JhengHei UI" pitchFamily="34" charset="-120"/>
                <a:ea typeface="Microsoft JhengHei UI" pitchFamily="34" charset="-120"/>
              </a:rPr>
              <a:t>Flashcards</a:t>
            </a:r>
            <a:endParaRPr lang="zh-TW" altLang="zh-TW" b="1" dirty="0">
              <a:solidFill>
                <a:srgbClr val="0070C0"/>
              </a:solidFill>
              <a:latin typeface="Microsoft JhengHei UI" pitchFamily="34" charset="-120"/>
              <a:ea typeface="Microsoft JhengHei UI" pitchFamily="34" charset="-120"/>
            </a:endParaRPr>
          </a:p>
          <a:p>
            <a:r>
              <a:rPr lang="en-HK" altLang="zh-TW" sz="1400" dirty="0">
                <a:latin typeface="Microsoft JhengHei UI" pitchFamily="34" charset="-120"/>
                <a:ea typeface="Microsoft JhengHei UI" pitchFamily="34" charset="-120"/>
              </a:rPr>
              <a:t>Cards with pictures and simple words help people with hearing or speech impairments to express themselves.</a:t>
            </a:r>
            <a:endParaRPr lang="zh-TW" altLang="zh-TW" sz="1400" dirty="0">
              <a:latin typeface="Microsoft JhengHei UI" pitchFamily="34" charset="-120"/>
              <a:ea typeface="Microsoft JhengHei UI" pitchFamily="34" charset="-120"/>
            </a:endParaRPr>
          </a:p>
        </p:txBody>
      </p:sp>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3602" y="2704856"/>
            <a:ext cx="1931197" cy="2416992"/>
          </a:xfrm>
          <a:prstGeom prst="rect">
            <a:avLst/>
          </a:prstGeom>
        </p:spPr>
      </p:pic>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340" y="2820780"/>
            <a:ext cx="2247908" cy="2249810"/>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9090" y="2810668"/>
            <a:ext cx="1400056" cy="2340000"/>
          </a:xfrm>
          <a:prstGeom prst="rect">
            <a:avLst/>
          </a:prstGeom>
        </p:spPr>
      </p:pic>
    </p:spTree>
    <p:extLst>
      <p:ext uri="{BB962C8B-B14F-4D97-AF65-F5344CB8AC3E}">
        <p14:creationId xmlns:p14="http://schemas.microsoft.com/office/powerpoint/2010/main" val="244729853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HK" altLang="zh-TW" sz="6000" b="1" dirty="0">
                <a:solidFill>
                  <a:srgbClr val="00B050"/>
                </a:solidFill>
                <a:latin typeface="Microsoft JhengHei UI" pitchFamily="34" charset="-120"/>
                <a:ea typeface="Microsoft JhengHei UI" pitchFamily="34" charset="-120"/>
              </a:rPr>
              <a:t>Accessible Information</a:t>
            </a:r>
            <a:endParaRPr lang="zh-HK" altLang="en-US" sz="6000" b="1" dirty="0">
              <a:solidFill>
                <a:srgbClr val="7030A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11931" y="1891654"/>
            <a:ext cx="11198972" cy="602641"/>
          </a:xfrm>
        </p:spPr>
        <p:txBody>
          <a:bodyPr>
            <a:noAutofit/>
          </a:bodyPr>
          <a:lstStyle/>
          <a:p>
            <a:pPr marL="0" indent="0">
              <a:buNone/>
            </a:pPr>
            <a:r>
              <a:rPr lang="en-US" altLang="zh-TW" sz="2200" b="1" dirty="0">
                <a:latin typeface="Microsoft JhengHei UI" pitchFamily="34" charset="-120"/>
                <a:ea typeface="Microsoft JhengHei UI" pitchFamily="34" charset="-120"/>
              </a:rPr>
              <a:t>Common services in Hong Kong that make information accessible to people with disabilities include:</a:t>
            </a:r>
            <a:endParaRPr lang="zh-TW" altLang="zh-TW" sz="2200" b="1" dirty="0">
              <a:latin typeface="Microsoft JhengHei UI" pitchFamily="34" charset="-120"/>
              <a:ea typeface="Microsoft JhengHei UI" pitchFamily="34" charset="-120"/>
            </a:endParaRPr>
          </a:p>
          <a:p>
            <a:pPr marL="0" lvl="0" indent="0">
              <a:buNone/>
            </a:pPr>
            <a:endParaRPr lang="zh-TW" altLang="en-US" sz="2800" dirty="0">
              <a:latin typeface="Microsoft JhengHei UI" pitchFamily="34" charset="-120"/>
              <a:ea typeface="Microsoft JhengHei UI" pitchFamily="34" charset="-120"/>
            </a:endParaRPr>
          </a:p>
        </p:txBody>
      </p:sp>
      <p:sp>
        <p:nvSpPr>
          <p:cNvPr id="15" name="矩形 14"/>
          <p:cNvSpPr/>
          <p:nvPr/>
        </p:nvSpPr>
        <p:spPr>
          <a:xfrm>
            <a:off x="1829405" y="5139611"/>
            <a:ext cx="2423740" cy="1600438"/>
          </a:xfrm>
          <a:prstGeom prst="rect">
            <a:avLst/>
          </a:prstGeom>
        </p:spPr>
        <p:txBody>
          <a:bodyPr wrap="square">
            <a:spAutoFit/>
          </a:bodyPr>
          <a:lstStyle/>
          <a:p>
            <a:pPr algn="ctr"/>
            <a:r>
              <a:rPr lang="en-HK" altLang="zh-TW" b="1" dirty="0">
                <a:solidFill>
                  <a:srgbClr val="0070C0"/>
                </a:solidFill>
                <a:latin typeface="Microsoft JhengHei UI" pitchFamily="34" charset="-120"/>
                <a:ea typeface="Microsoft JhengHei UI" pitchFamily="34" charset="-120"/>
              </a:rPr>
              <a:t>Audio </a:t>
            </a:r>
            <a:r>
              <a:rPr lang="en-HK" altLang="zh-TW" b="1" dirty="0" smtClean="0">
                <a:solidFill>
                  <a:srgbClr val="0070C0"/>
                </a:solidFill>
                <a:latin typeface="Microsoft JhengHei UI" pitchFamily="34" charset="-120"/>
                <a:ea typeface="Microsoft JhengHei UI" pitchFamily="34" charset="-120"/>
              </a:rPr>
              <a:t>Description</a:t>
            </a:r>
            <a:endParaRPr lang="zh-TW" altLang="zh-TW" b="1" dirty="0">
              <a:solidFill>
                <a:srgbClr val="0070C0"/>
              </a:solidFill>
              <a:latin typeface="Microsoft JhengHei UI" pitchFamily="34" charset="-120"/>
              <a:ea typeface="Microsoft JhengHei UI" pitchFamily="34" charset="-120"/>
            </a:endParaRPr>
          </a:p>
          <a:p>
            <a:r>
              <a:rPr lang="en-HK" altLang="zh-TW" sz="1600" dirty="0">
                <a:latin typeface="Microsoft JhengHei UI" pitchFamily="34" charset="-120"/>
                <a:ea typeface="Microsoft JhengHei UI" pitchFamily="34" charset="-120"/>
              </a:rPr>
              <a:t>The information in the video is narrated in sound so that the visually impaired can understand it.</a:t>
            </a:r>
            <a:endParaRPr lang="zh-TW" altLang="zh-TW" sz="1600" dirty="0">
              <a:latin typeface="Microsoft JhengHei UI" pitchFamily="34" charset="-120"/>
              <a:ea typeface="Microsoft JhengHei UI" pitchFamily="34" charset="-120"/>
            </a:endParaRPr>
          </a:p>
        </p:txBody>
      </p:sp>
      <p:sp>
        <p:nvSpPr>
          <p:cNvPr id="18" name="矩形 17"/>
          <p:cNvSpPr/>
          <p:nvPr/>
        </p:nvSpPr>
        <p:spPr>
          <a:xfrm>
            <a:off x="4862339" y="5231946"/>
            <a:ext cx="2736639" cy="1354217"/>
          </a:xfrm>
          <a:prstGeom prst="rect">
            <a:avLst/>
          </a:prstGeom>
        </p:spPr>
        <p:txBody>
          <a:bodyPr wrap="square">
            <a:spAutoFit/>
          </a:bodyPr>
          <a:lstStyle/>
          <a:p>
            <a:r>
              <a:rPr lang="en-US" altLang="zh-TW" b="1" dirty="0" smtClean="0">
                <a:solidFill>
                  <a:srgbClr val="0070C0"/>
                </a:solidFill>
                <a:latin typeface="Microsoft JhengHei UI" pitchFamily="34" charset="-120"/>
                <a:ea typeface="Microsoft JhengHei UI" pitchFamily="34" charset="-120"/>
              </a:rPr>
              <a:t>A </a:t>
            </a:r>
            <a:r>
              <a:rPr lang="en-HK" altLang="zh-TW" b="1" dirty="0" smtClean="0">
                <a:solidFill>
                  <a:srgbClr val="0070C0"/>
                </a:solidFill>
                <a:latin typeface="Microsoft JhengHei UI" pitchFamily="34" charset="-120"/>
                <a:ea typeface="Microsoft JhengHei UI" pitchFamily="34" charset="-120"/>
              </a:rPr>
              <a:t>Low </a:t>
            </a:r>
            <a:r>
              <a:rPr lang="en-HK" altLang="zh-TW" b="1" dirty="0">
                <a:solidFill>
                  <a:srgbClr val="0070C0"/>
                </a:solidFill>
                <a:latin typeface="Microsoft JhengHei UI" pitchFamily="34" charset="-120"/>
                <a:ea typeface="Microsoft JhengHei UI" pitchFamily="34" charset="-120"/>
              </a:rPr>
              <a:t>Reception </a:t>
            </a:r>
            <a:r>
              <a:rPr lang="en-HK" altLang="zh-TW" b="1" dirty="0" smtClean="0">
                <a:solidFill>
                  <a:srgbClr val="0070C0"/>
                </a:solidFill>
                <a:latin typeface="Microsoft JhengHei UI" pitchFamily="34" charset="-120"/>
                <a:ea typeface="Microsoft JhengHei UI" pitchFamily="34" charset="-120"/>
              </a:rPr>
              <a:t>Desk</a:t>
            </a:r>
            <a:endParaRPr lang="zh-TW" altLang="zh-TW" b="1" dirty="0">
              <a:solidFill>
                <a:srgbClr val="0070C0"/>
              </a:solidFill>
              <a:latin typeface="Microsoft JhengHei UI" pitchFamily="34" charset="-120"/>
              <a:ea typeface="Microsoft JhengHei UI" pitchFamily="34" charset="-120"/>
            </a:endParaRPr>
          </a:p>
          <a:p>
            <a:r>
              <a:rPr lang="en-HK" altLang="zh-TW" sz="1600" dirty="0">
                <a:latin typeface="Microsoft JhengHei UI" pitchFamily="34" charset="-120"/>
                <a:ea typeface="Microsoft JhengHei UI" pitchFamily="34" charset="-120"/>
              </a:rPr>
              <a:t>To make it easier for wheelchair users to meet and communicate with staff.</a:t>
            </a:r>
            <a:endParaRPr lang="zh-TW" altLang="zh-TW" sz="1600" dirty="0">
              <a:latin typeface="Microsoft JhengHei UI" pitchFamily="34" charset="-120"/>
              <a:ea typeface="Microsoft JhengHei UI" pitchFamily="34" charset="-120"/>
            </a:endParaRPr>
          </a:p>
        </p:txBody>
      </p:sp>
      <p:sp>
        <p:nvSpPr>
          <p:cNvPr id="19" name="矩形 18"/>
          <p:cNvSpPr/>
          <p:nvPr/>
        </p:nvSpPr>
        <p:spPr>
          <a:xfrm>
            <a:off x="7838576" y="5231945"/>
            <a:ext cx="3071161" cy="861774"/>
          </a:xfrm>
          <a:prstGeom prst="rect">
            <a:avLst/>
          </a:prstGeom>
        </p:spPr>
        <p:txBody>
          <a:bodyPr wrap="square">
            <a:spAutoFit/>
          </a:bodyPr>
          <a:lstStyle/>
          <a:p>
            <a:r>
              <a:rPr lang="en-US" altLang="zh-TW" b="1" dirty="0" smtClean="0">
                <a:solidFill>
                  <a:srgbClr val="0070C0"/>
                </a:solidFill>
                <a:latin typeface="Microsoft JhengHei UI" pitchFamily="34" charset="-120"/>
                <a:ea typeface="Microsoft JhengHei UI" pitchFamily="34" charset="-120"/>
              </a:rPr>
              <a:t>B. </a:t>
            </a:r>
            <a:r>
              <a:rPr lang="en-HK" altLang="zh-TW" b="1" dirty="0" smtClean="0">
                <a:solidFill>
                  <a:srgbClr val="0070C0"/>
                </a:solidFill>
                <a:latin typeface="Microsoft JhengHei UI" pitchFamily="34" charset="-120"/>
                <a:ea typeface="Microsoft JhengHei UI" pitchFamily="34" charset="-120"/>
              </a:rPr>
              <a:t>Inductive </a:t>
            </a:r>
            <a:r>
              <a:rPr lang="en-HK" altLang="zh-TW" b="1" dirty="0">
                <a:solidFill>
                  <a:srgbClr val="0070C0"/>
                </a:solidFill>
                <a:latin typeface="Microsoft JhengHei UI" pitchFamily="34" charset="-120"/>
                <a:ea typeface="Microsoft JhengHei UI" pitchFamily="34" charset="-120"/>
              </a:rPr>
              <a:t>Loop </a:t>
            </a:r>
            <a:r>
              <a:rPr lang="en-HK" altLang="zh-TW" b="1" dirty="0" smtClean="0">
                <a:solidFill>
                  <a:srgbClr val="0070C0"/>
                </a:solidFill>
                <a:latin typeface="Microsoft JhengHei UI" pitchFamily="34" charset="-120"/>
                <a:ea typeface="Microsoft JhengHei UI" pitchFamily="34" charset="-120"/>
              </a:rPr>
              <a:t>System</a:t>
            </a:r>
            <a:endParaRPr lang="zh-TW" altLang="zh-TW" b="1" dirty="0">
              <a:solidFill>
                <a:srgbClr val="0070C0"/>
              </a:solidFill>
              <a:latin typeface="Microsoft JhengHei UI" pitchFamily="34" charset="-120"/>
              <a:ea typeface="Microsoft JhengHei UI" pitchFamily="34" charset="-120"/>
            </a:endParaRPr>
          </a:p>
          <a:p>
            <a:r>
              <a:rPr lang="en-HK" altLang="zh-TW" sz="1600" dirty="0">
                <a:latin typeface="Microsoft JhengHei UI" pitchFamily="34" charset="-120"/>
                <a:ea typeface="Microsoft JhengHei UI" pitchFamily="34" charset="-120"/>
              </a:rPr>
              <a:t>Helps people with hearing aids to hear audio.</a:t>
            </a:r>
            <a:endParaRPr lang="zh-TW" altLang="zh-TW" sz="1600" dirty="0">
              <a:latin typeface="Microsoft JhengHei UI" pitchFamily="34" charset="-120"/>
              <a:ea typeface="Microsoft JhengHei UI" pitchFamily="34" charset="-120"/>
            </a:endParaRPr>
          </a:p>
        </p:txBody>
      </p:sp>
      <p:pic>
        <p:nvPicPr>
          <p:cNvPr id="14" name="圖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453" y="2718910"/>
            <a:ext cx="2340000" cy="2340000"/>
          </a:xfrm>
          <a:prstGeom prst="rect">
            <a:avLst/>
          </a:prstGeom>
        </p:spPr>
      </p:pic>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8576" y="2799611"/>
            <a:ext cx="2340000" cy="2340000"/>
          </a:xfrm>
          <a:prstGeom prst="rect">
            <a:avLst/>
          </a:prstGeom>
        </p:spPr>
      </p:pic>
    </p:spTree>
    <p:extLst>
      <p:ext uri="{BB962C8B-B14F-4D97-AF65-F5344CB8AC3E}">
        <p14:creationId xmlns:p14="http://schemas.microsoft.com/office/powerpoint/2010/main" val="180438166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b="1" dirty="0" smtClean="0">
                <a:solidFill>
                  <a:srgbClr val="00B050"/>
                </a:solidFill>
                <a:latin typeface="Microsoft JhengHei UI" pitchFamily="34" charset="-120"/>
                <a:ea typeface="Microsoft JhengHei UI" pitchFamily="34" charset="-120"/>
              </a:rPr>
              <a:t>ACCESSIBLE COMMUNITY</a:t>
            </a:r>
            <a:endParaRPr lang="zh-TW" altLang="zh-TW" sz="60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77337" y="1810077"/>
            <a:ext cx="7473435" cy="3880773"/>
          </a:xfrm>
        </p:spPr>
        <p:txBody>
          <a:bodyPr>
            <a:normAutofit/>
          </a:bodyPr>
          <a:lstStyle/>
          <a:p>
            <a:pPr marL="0" indent="0">
              <a:spcBef>
                <a:spcPts val="600"/>
              </a:spcBef>
              <a:buNone/>
            </a:pPr>
            <a:r>
              <a:rPr lang="en-US" altLang="zh-TW" sz="2800" b="1" dirty="0">
                <a:latin typeface="Microsoft JhengHei UI" pitchFamily="34" charset="-120"/>
                <a:ea typeface="Microsoft JhengHei UI" pitchFamily="34" charset="-120"/>
              </a:rPr>
              <a:t>Accessible facilities and services not only benefit people with disabilities but also provide convenience to various other groups in society, including the elderly, pregnant women, and workers pushing heavy loads.</a:t>
            </a:r>
            <a:endParaRPr lang="zh-TW" altLang="zh-TW" sz="2800" b="1"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409" y="2017986"/>
            <a:ext cx="3358054" cy="3358054"/>
          </a:xfrm>
          <a:prstGeom prst="rect">
            <a:avLst/>
          </a:prstGeom>
          <a:ln>
            <a:solidFill>
              <a:srgbClr val="002060"/>
            </a:solidFill>
          </a:ln>
          <a:effectLst>
            <a:glow rad="101600">
              <a:schemeClr val="accent6">
                <a:satMod val="175000"/>
                <a:alpha val="40000"/>
              </a:schemeClr>
            </a:glow>
            <a:softEdge rad="63500"/>
          </a:effectLst>
        </p:spPr>
      </p:pic>
    </p:spTree>
    <p:extLst>
      <p:ext uri="{BB962C8B-B14F-4D97-AF65-F5344CB8AC3E}">
        <p14:creationId xmlns:p14="http://schemas.microsoft.com/office/powerpoint/2010/main" val="7885824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1999" y="-5169086"/>
            <a:ext cx="21383998" cy="12027086"/>
          </a:xfrm>
          <a:prstGeom prst="rect">
            <a:avLst/>
          </a:prstGeom>
        </p:spPr>
      </p:pic>
      <p:sp>
        <p:nvSpPr>
          <p:cNvPr id="2" name="標題 1"/>
          <p:cNvSpPr>
            <a:spLocks noGrp="1"/>
          </p:cNvSpPr>
          <p:nvPr>
            <p:ph type="ctrTitle"/>
          </p:nvPr>
        </p:nvSpPr>
        <p:spPr>
          <a:xfrm>
            <a:off x="1814901" y="1128155"/>
            <a:ext cx="10377099" cy="2263225"/>
          </a:xfrm>
        </p:spPr>
        <p:txBody>
          <a:bodyPr>
            <a:noAutofit/>
          </a:bodyPr>
          <a:lstStyle/>
          <a:p>
            <a:pPr algn="l"/>
            <a:r>
              <a:rPr lang="en-US" altLang="zh-TW" sz="5500" b="1" dirty="0" smtClean="0">
                <a:solidFill>
                  <a:schemeClr val="tx1"/>
                </a:solidFill>
                <a:latin typeface="Microsoft JhengHei UI" pitchFamily="34" charset="-120"/>
                <a:ea typeface="Microsoft JhengHei UI" pitchFamily="34" charset="-120"/>
              </a:rPr>
              <a:t>Thematic activity</a:t>
            </a:r>
            <a:r>
              <a:rPr lang="zh-TW" altLang="en-US" sz="5500" b="1" dirty="0" smtClean="0">
                <a:solidFill>
                  <a:schemeClr val="tx1"/>
                </a:solidFill>
                <a:latin typeface="Microsoft JhengHei UI" pitchFamily="34" charset="-120"/>
                <a:ea typeface="Microsoft JhengHei UI" pitchFamily="34" charset="-120"/>
              </a:rPr>
              <a:t>：</a:t>
            </a:r>
            <a:r>
              <a:rPr lang="zh-TW" altLang="zh-HK" sz="8000" dirty="0">
                <a:solidFill>
                  <a:schemeClr val="tx1"/>
                </a:solidFill>
                <a:latin typeface="Microsoft JhengHei UI" pitchFamily="34" charset="-120"/>
                <a:ea typeface="Microsoft JhengHei UI" pitchFamily="34" charset="-120"/>
              </a:rPr>
              <a:t/>
            </a:r>
            <a:br>
              <a:rPr lang="zh-TW" altLang="zh-HK" sz="8000" dirty="0">
                <a:solidFill>
                  <a:schemeClr val="tx1"/>
                </a:solidFill>
                <a:latin typeface="Microsoft JhengHei UI" pitchFamily="34" charset="-120"/>
                <a:ea typeface="Microsoft JhengHei UI" pitchFamily="34" charset="-120"/>
              </a:rPr>
            </a:br>
            <a:r>
              <a:rPr lang="en-US" altLang="zh-TW" sz="6500" b="1" dirty="0" smtClean="0">
                <a:solidFill>
                  <a:schemeClr val="tx1"/>
                </a:solidFill>
                <a:latin typeface="Microsoft JhengHei UI" pitchFamily="34" charset="-120"/>
                <a:ea typeface="Microsoft JhengHei UI" pitchFamily="34" charset="-120"/>
              </a:rPr>
              <a:t>our new CLASSMATES</a:t>
            </a:r>
            <a:endParaRPr lang="zh-HK" altLang="en-US" sz="65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809120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912" y="-5169600"/>
            <a:ext cx="21384912" cy="12027600"/>
          </a:xfrm>
          <a:prstGeom prst="rect">
            <a:avLst/>
          </a:prstGeom>
        </p:spPr>
      </p:pic>
      <p:sp>
        <p:nvSpPr>
          <p:cNvPr id="2" name="標題 1"/>
          <p:cNvSpPr>
            <a:spLocks noGrp="1"/>
          </p:cNvSpPr>
          <p:nvPr>
            <p:ph type="title"/>
          </p:nvPr>
        </p:nvSpPr>
        <p:spPr>
          <a:xfrm>
            <a:off x="1772254" y="274638"/>
            <a:ext cx="9997440" cy="1143000"/>
          </a:xfrm>
        </p:spPr>
        <p:txBody>
          <a:bodyPr>
            <a:normAutofit/>
          </a:bodyPr>
          <a:lstStyle/>
          <a:p>
            <a:r>
              <a:rPr lang="en-US" altLang="zh-TW" sz="6000" b="1" dirty="0" smtClean="0">
                <a:solidFill>
                  <a:srgbClr val="00B050"/>
                </a:solidFill>
                <a:effectLst/>
                <a:latin typeface="Microsoft JhengHei UI" pitchFamily="34" charset="-120"/>
                <a:ea typeface="Microsoft JhengHei UI" pitchFamily="34" charset="-120"/>
              </a:rPr>
              <a:t>OUR NEW CLASSMATES</a:t>
            </a:r>
            <a:endParaRPr lang="zh-HK" altLang="en-US" sz="6000" b="1"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788389" y="1493849"/>
            <a:ext cx="9452425" cy="4182417"/>
          </a:xfrm>
        </p:spPr>
        <p:txBody>
          <a:bodyPr>
            <a:normAutofit/>
          </a:bodyPr>
          <a:lstStyle/>
          <a:p>
            <a:pPr marL="596646" indent="-514350">
              <a:buClrTx/>
              <a:buFont typeface="+mj-lt"/>
              <a:buAutoNum type="arabicPeriod"/>
            </a:pPr>
            <a:r>
              <a:rPr lang="en-US" altLang="zh-TW" sz="2400" dirty="0">
                <a:latin typeface="Microsoft JhengHei UI" pitchFamily="34" charset="-120"/>
                <a:ea typeface="Microsoft JhengHei UI" pitchFamily="34" charset="-120"/>
              </a:rPr>
              <a:t>Each group draws a role card, which represents a new classmate with different needs.</a:t>
            </a:r>
            <a:endParaRPr lang="zh-TW" altLang="zh-TW" sz="2400" dirty="0">
              <a:latin typeface="Microsoft JhengHei UI" pitchFamily="34" charset="-120"/>
              <a:ea typeface="Microsoft JhengHei UI" pitchFamily="34" charset="-120"/>
            </a:endParaRPr>
          </a:p>
          <a:p>
            <a:pPr marL="596646" indent="-514350">
              <a:buClrTx/>
              <a:buFont typeface="+mj-lt"/>
              <a:buAutoNum type="arabicPeriod"/>
            </a:pPr>
            <a:r>
              <a:rPr lang="en-US" altLang="zh-TW" sz="2400" dirty="0">
                <a:latin typeface="Microsoft JhengHei UI" pitchFamily="34" charset="-120"/>
                <a:ea typeface="Microsoft JhengHei UI" pitchFamily="34" charset="-120"/>
              </a:rPr>
              <a:t>Each group discusses what accessible facilities in the school can help this new classmate and what facilities need improvement.</a:t>
            </a:r>
            <a:endParaRPr lang="zh-TW" altLang="zh-TW" sz="2400" dirty="0">
              <a:latin typeface="Microsoft JhengHei UI" pitchFamily="34" charset="-120"/>
              <a:ea typeface="Microsoft JhengHei UI" pitchFamily="34" charset="-120"/>
            </a:endParaRPr>
          </a:p>
          <a:p>
            <a:pPr marL="596646" indent="-514350">
              <a:buClrTx/>
              <a:buFont typeface="+mj-lt"/>
              <a:buAutoNum type="arabicPeriod"/>
            </a:pPr>
            <a:r>
              <a:rPr lang="en-US" altLang="zh-TW" sz="2400" dirty="0">
                <a:latin typeface="Microsoft JhengHei UI" pitchFamily="34" charset="-120"/>
                <a:ea typeface="Microsoft JhengHei UI" pitchFamily="34" charset="-120"/>
              </a:rPr>
              <a:t>Each group designs an inter-class trip itinerary suitable for the new classmate based on their role card.</a:t>
            </a:r>
            <a:endParaRPr lang="zh-TW" altLang="zh-TW" sz="24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568086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799" cy="7588808"/>
          </a:xfrm>
          <a:prstGeom prst="rect">
            <a:avLst/>
          </a:prstGeom>
        </p:spPr>
      </p:pic>
      <p:sp>
        <p:nvSpPr>
          <p:cNvPr id="3" name="內容版面配置區 2"/>
          <p:cNvSpPr>
            <a:spLocks noGrp="1"/>
          </p:cNvSpPr>
          <p:nvPr>
            <p:ph idx="1"/>
          </p:nvPr>
        </p:nvSpPr>
        <p:spPr>
          <a:xfrm>
            <a:off x="536028" y="2189748"/>
            <a:ext cx="11193518" cy="3117423"/>
          </a:xfrm>
        </p:spPr>
        <p:txBody>
          <a:bodyPr>
            <a:noAutofit/>
          </a:bodyPr>
          <a:lstStyle/>
          <a:p>
            <a:pPr marL="0" indent="0">
              <a:buNone/>
            </a:pPr>
            <a:r>
              <a:rPr lang="en-US" altLang="zh-TW" b="1" dirty="0">
                <a:solidFill>
                  <a:srgbClr val="0070C0"/>
                </a:solidFill>
                <a:latin typeface="Microsoft JhengHei UI" pitchFamily="34" charset="-120"/>
                <a:ea typeface="Microsoft JhengHei UI" pitchFamily="34" charset="-120"/>
              </a:rPr>
              <a:t>In This Class, We Learned:</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The uses and importance of different auxiliary tools and accessible facilities.</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Accessible facilities are not only designed for people with disabilities but also provide convenience for everyone.</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Whether at school or in the community, we can all do our part to create a friendlier and more accessible environment</a:t>
            </a:r>
            <a:r>
              <a:rPr lang="en-US" altLang="zh-TW" b="1" dirty="0" smtClean="0">
                <a:solidFill>
                  <a:srgbClr val="0070C0"/>
                </a:solidFill>
                <a:latin typeface="Microsoft JhengHei UI" pitchFamily="34" charset="-120"/>
                <a:ea typeface="Microsoft JhengHei UI" pitchFamily="34" charset="-120"/>
              </a:rPr>
              <a:t>.</a:t>
            </a:r>
            <a:endParaRPr lang="zh-TW" altLang="zh-TW" b="1" dirty="0">
              <a:solidFill>
                <a:srgbClr val="0070C0"/>
              </a:solidFill>
              <a:latin typeface="Microsoft JhengHei UI" pitchFamily="34" charset="-120"/>
              <a:ea typeface="Microsoft JhengHei UI" pitchFamily="34" charset="-120"/>
            </a:endParaRPr>
          </a:p>
        </p:txBody>
      </p:sp>
      <p:sp>
        <p:nvSpPr>
          <p:cNvPr id="2" name="標題 1"/>
          <p:cNvSpPr>
            <a:spLocks noGrp="1"/>
          </p:cNvSpPr>
          <p:nvPr>
            <p:ph type="title"/>
          </p:nvPr>
        </p:nvSpPr>
        <p:spPr>
          <a:xfrm>
            <a:off x="-1" y="338328"/>
            <a:ext cx="12191999" cy="1252728"/>
          </a:xfrm>
        </p:spPr>
        <p:txBody>
          <a:bodyPr>
            <a:noAutofit/>
          </a:bodyPr>
          <a:lstStyle/>
          <a:p>
            <a:r>
              <a:rPr lang="en-US" altLang="zh-TW" sz="6000" b="1" smtClean="0">
                <a:solidFill>
                  <a:schemeClr val="tx1"/>
                </a:solidFill>
                <a:latin typeface="Microsoft JhengHei UI" pitchFamily="34" charset="-120"/>
                <a:ea typeface="Microsoft JhengHei UI" pitchFamily="34" charset="-120"/>
              </a:rPr>
              <a:t>CONCLUSION</a:t>
            </a:r>
            <a:endParaRPr lang="zh-HK" altLang="en-US" sz="6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278447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0357" y="394954"/>
            <a:ext cx="10531643" cy="1143000"/>
          </a:xfrm>
        </p:spPr>
        <p:txBody>
          <a:bodyPr>
            <a:normAutofit/>
          </a:bodyPr>
          <a:lstStyle/>
          <a:p>
            <a:r>
              <a:rPr lang="en-US" altLang="zh-TW" sz="4000" b="1" dirty="0">
                <a:solidFill>
                  <a:srgbClr val="00B050"/>
                </a:solidFill>
                <a:effectLst/>
                <a:latin typeface="Microsoft JhengHei UI" pitchFamily="34" charset="-120"/>
                <a:ea typeface="Microsoft JhengHei UI" pitchFamily="34" charset="-120"/>
              </a:rPr>
              <a:t>Understanding Accessible </a:t>
            </a:r>
            <a:r>
              <a:rPr lang="en-US" altLang="zh-TW" sz="4000" b="1" dirty="0" smtClean="0">
                <a:solidFill>
                  <a:srgbClr val="00B050"/>
                </a:solidFill>
                <a:effectLst/>
                <a:latin typeface="Microsoft JhengHei UI" pitchFamily="34" charset="-120"/>
                <a:ea typeface="Microsoft JhengHei UI" pitchFamily="34" charset="-120"/>
              </a:rPr>
              <a:t>Communities</a:t>
            </a:r>
            <a:endParaRPr lang="zh-HK" altLang="en-US" sz="40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815464" y="5752342"/>
            <a:ext cx="9964579" cy="600331"/>
          </a:xfrm>
        </p:spPr>
        <p:txBody>
          <a:bodyPr>
            <a:normAutofit fontScale="92500"/>
          </a:bodyPr>
          <a:lstStyle/>
          <a:p>
            <a:pPr marL="0" indent="0">
              <a:buNone/>
            </a:pPr>
            <a:r>
              <a:rPr lang="en-US" altLang="zh-TW" b="1" dirty="0">
                <a:latin typeface="Microsoft JhengHei UI" pitchFamily="34" charset="-120"/>
                <a:ea typeface="Microsoft JhengHei UI" pitchFamily="34" charset="-120"/>
              </a:rPr>
              <a:t>https://youtu.be/0UOHDw8mas0?feature=shared</a:t>
            </a:r>
            <a:endParaRPr lang="zh-TW" altLang="zh-TW" b="1"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5462" y="1510170"/>
            <a:ext cx="7315591" cy="4171762"/>
          </a:xfrm>
          <a:prstGeom prst="rect">
            <a:avLst/>
          </a:prstGeom>
        </p:spPr>
      </p:pic>
    </p:spTree>
    <p:extLst>
      <p:ext uri="{BB962C8B-B14F-4D97-AF65-F5344CB8AC3E}">
        <p14:creationId xmlns:p14="http://schemas.microsoft.com/office/powerpoint/2010/main" val="220799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000" y="-5169086"/>
            <a:ext cx="21383999" cy="12027086"/>
          </a:xfrm>
          <a:prstGeom prst="rect">
            <a:avLst/>
          </a:prstGeom>
        </p:spPr>
      </p:pic>
      <p:sp>
        <p:nvSpPr>
          <p:cNvPr id="2" name="標題 1"/>
          <p:cNvSpPr>
            <a:spLocks noGrp="1"/>
          </p:cNvSpPr>
          <p:nvPr>
            <p:ph type="ctrTitle"/>
          </p:nvPr>
        </p:nvSpPr>
        <p:spPr>
          <a:xfrm>
            <a:off x="1814901" y="1200344"/>
            <a:ext cx="10377099" cy="2263225"/>
          </a:xfrm>
        </p:spPr>
        <p:txBody>
          <a:bodyPr>
            <a:noAutofit/>
          </a:bodyPr>
          <a:lstStyle/>
          <a:p>
            <a:pPr algn="l"/>
            <a:r>
              <a:rPr lang="en-US" altLang="zh-TW" sz="6000" b="1" dirty="0" smtClean="0">
                <a:solidFill>
                  <a:schemeClr val="tx1"/>
                </a:solidFill>
                <a:latin typeface="Microsoft JhengHei UI" pitchFamily="34" charset="-120"/>
                <a:ea typeface="Microsoft JhengHei UI" pitchFamily="34" charset="-120"/>
              </a:rPr>
              <a:t>ACTIVITY</a:t>
            </a:r>
            <a:r>
              <a:rPr lang="zh-TW" altLang="en-US" sz="6000" b="1" dirty="0" smtClean="0">
                <a:solidFill>
                  <a:schemeClr val="tx1"/>
                </a:solidFill>
                <a:latin typeface="Microsoft JhengHei UI" pitchFamily="34" charset="-120"/>
                <a:ea typeface="Microsoft JhengHei UI" pitchFamily="34" charset="-120"/>
              </a:rPr>
              <a:t>：</a:t>
            </a:r>
            <a:r>
              <a:rPr lang="zh-TW" altLang="zh-HK" sz="8000" dirty="0">
                <a:solidFill>
                  <a:schemeClr val="tx1"/>
                </a:solidFill>
                <a:latin typeface="Microsoft JhengHei UI" pitchFamily="34" charset="-120"/>
                <a:ea typeface="Microsoft JhengHei UI" pitchFamily="34" charset="-120"/>
              </a:rPr>
              <a:t/>
            </a:r>
            <a:br>
              <a:rPr lang="zh-TW" altLang="zh-HK" sz="8000" dirty="0">
                <a:solidFill>
                  <a:schemeClr val="tx1"/>
                </a:solidFill>
                <a:latin typeface="Microsoft JhengHei UI" pitchFamily="34" charset="-120"/>
                <a:ea typeface="Microsoft JhengHei UI" pitchFamily="34" charset="-120"/>
              </a:rPr>
            </a:br>
            <a:r>
              <a:rPr lang="en-US" altLang="zh-TW" sz="5500" b="1" dirty="0" smtClean="0">
                <a:solidFill>
                  <a:schemeClr val="tx1"/>
                </a:solidFill>
                <a:latin typeface="Microsoft JhengHei UI" pitchFamily="34" charset="-120"/>
                <a:ea typeface="Microsoft JhengHei UI" pitchFamily="34" charset="-120"/>
              </a:rPr>
              <a:t>Facilities CLASSIFICATION</a:t>
            </a:r>
            <a:endParaRPr lang="zh-HK" altLang="en-US" sz="55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567565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912" y="-5169600"/>
            <a:ext cx="21384912" cy="12027600"/>
          </a:xfrm>
          <a:prstGeom prst="rect">
            <a:avLst/>
          </a:prstGeom>
        </p:spPr>
      </p:pic>
      <p:sp>
        <p:nvSpPr>
          <p:cNvPr id="2" name="標題 1"/>
          <p:cNvSpPr>
            <a:spLocks noGrp="1"/>
          </p:cNvSpPr>
          <p:nvPr>
            <p:ph type="title"/>
          </p:nvPr>
        </p:nvSpPr>
        <p:spPr>
          <a:xfrm>
            <a:off x="1803784" y="272700"/>
            <a:ext cx="10388215" cy="1143000"/>
          </a:xfrm>
        </p:spPr>
        <p:txBody>
          <a:bodyPr>
            <a:normAutofit fontScale="90000"/>
          </a:bodyPr>
          <a:lstStyle/>
          <a:p>
            <a:r>
              <a:rPr lang="en-US" altLang="zh-TW" sz="6000" b="1" dirty="0" smtClean="0">
                <a:solidFill>
                  <a:srgbClr val="00B050"/>
                </a:solidFill>
                <a:effectLst/>
                <a:latin typeface="Microsoft JhengHei UI" pitchFamily="34" charset="-120"/>
                <a:ea typeface="Microsoft JhengHei UI" pitchFamily="34" charset="-120"/>
              </a:rPr>
              <a:t>FACILITIES CLASSIFICATION</a:t>
            </a:r>
            <a:endParaRPr lang="zh-HK" altLang="en-US" sz="6000" b="1"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820751" y="1334144"/>
            <a:ext cx="9483127" cy="3395512"/>
          </a:xfrm>
        </p:spPr>
        <p:txBody>
          <a:bodyPr>
            <a:noAutofit/>
          </a:bodyPr>
          <a:lstStyle/>
          <a:p>
            <a:pPr marL="596646" lvl="0" indent="-514350">
              <a:buClrTx/>
              <a:buFont typeface="+mj-lt"/>
              <a:buAutoNum type="arabicPeriod"/>
            </a:pPr>
            <a:r>
              <a:rPr lang="en-US" altLang="zh-TW" sz="2400" dirty="0">
                <a:latin typeface="Microsoft JhengHei UI" pitchFamily="34" charset="-120"/>
                <a:ea typeface="Microsoft JhengHei UI" pitchFamily="34" charset="-120"/>
              </a:rPr>
              <a:t>Each group draws a disability category card and receives a picture of an auxiliary tool/accessibility facility</a:t>
            </a:r>
            <a:r>
              <a:rPr lang="en-US" altLang="zh-TW" sz="2400" dirty="0" smtClean="0">
                <a:latin typeface="Microsoft JhengHei UI" pitchFamily="34" charset="-120"/>
                <a:ea typeface="Microsoft JhengHei UI" pitchFamily="34" charset="-120"/>
              </a:rPr>
              <a:t>.</a:t>
            </a:r>
          </a:p>
          <a:p>
            <a:pPr marL="596646" lvl="0" indent="-514350">
              <a:buClrTx/>
              <a:buFont typeface="+mj-lt"/>
              <a:buAutoNum type="arabicPeriod"/>
            </a:pPr>
            <a:endParaRPr lang="zh-TW" altLang="zh-TW" sz="2400" dirty="0">
              <a:latin typeface="Microsoft JhengHei UI" pitchFamily="34" charset="-120"/>
              <a:ea typeface="Microsoft JhengHei UI" pitchFamily="34" charset="-120"/>
            </a:endParaRPr>
          </a:p>
          <a:p>
            <a:pPr marL="596646" lvl="0" indent="-514350">
              <a:buClrTx/>
              <a:buFont typeface="+mj-lt"/>
              <a:buAutoNum type="arabicPeriod"/>
            </a:pPr>
            <a:r>
              <a:rPr lang="en-US" altLang="zh-TW" sz="2400" dirty="0">
                <a:latin typeface="Microsoft JhengHei UI" pitchFamily="34" charset="-120"/>
                <a:ea typeface="Microsoft JhengHei UI" pitchFamily="34" charset="-120"/>
              </a:rPr>
              <a:t>Each group identifies the auxiliary tools/accessibility facilities related to their disability category and guesses how these tools or facilities help people with that specific disability.</a:t>
            </a:r>
            <a:endParaRPr lang="zh-TW" altLang="zh-TW" sz="24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340511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08376"/>
            <a:ext cx="12192000" cy="1039427"/>
          </a:xfrm>
        </p:spPr>
        <p:txBody>
          <a:bodyPr>
            <a:noAutofit/>
          </a:bodyPr>
          <a:lstStyle/>
          <a:p>
            <a:pPr marL="114300" lvl="0" indent="0"/>
            <a:r>
              <a:rPr lang="en-GB" altLang="zh-TW" sz="4400" b="1" dirty="0">
                <a:solidFill>
                  <a:schemeClr val="tx1"/>
                </a:solidFill>
                <a:latin typeface="Microsoft JhengHei UI" pitchFamily="34" charset="-120"/>
                <a:ea typeface="Microsoft JhengHei UI" pitchFamily="34" charset="-120"/>
              </a:rPr>
              <a:t>Auxiliary devices for </a:t>
            </a:r>
            <a:r>
              <a:rPr lang="en-GB" altLang="zh-TW" sz="4400" b="1" dirty="0" smtClean="0">
                <a:solidFill>
                  <a:schemeClr val="tx1"/>
                </a:solidFill>
                <a:latin typeface="Microsoft JhengHei UI" pitchFamily="34" charset="-120"/>
                <a:ea typeface="Microsoft JhengHei UI" pitchFamily="34" charset="-120"/>
              </a:rPr>
              <a:t/>
            </a:r>
            <a:br>
              <a:rPr lang="en-GB" altLang="zh-TW" sz="4400" b="1" dirty="0" smtClean="0">
                <a:solidFill>
                  <a:schemeClr val="tx1"/>
                </a:solidFill>
                <a:latin typeface="Microsoft JhengHei UI" pitchFamily="34" charset="-120"/>
                <a:ea typeface="Microsoft JhengHei UI" pitchFamily="34" charset="-120"/>
              </a:rPr>
            </a:br>
            <a:r>
              <a:rPr lang="en-GB" altLang="zh-TW" sz="4400" b="1" dirty="0" smtClean="0">
                <a:solidFill>
                  <a:srgbClr val="0070C0"/>
                </a:solidFill>
                <a:latin typeface="Microsoft JhengHei UI" pitchFamily="34" charset="-120"/>
                <a:ea typeface="Microsoft JhengHei UI" pitchFamily="34" charset="-120"/>
              </a:rPr>
              <a:t>people </a:t>
            </a:r>
            <a:r>
              <a:rPr lang="en-GB" altLang="zh-TW" sz="4400" b="1" dirty="0">
                <a:solidFill>
                  <a:srgbClr val="0070C0"/>
                </a:solidFill>
                <a:latin typeface="Microsoft JhengHei UI" pitchFamily="34" charset="-120"/>
                <a:ea typeface="Microsoft JhengHei UI" pitchFamily="34" charset="-120"/>
              </a:rPr>
              <a:t>with physical disabilities</a:t>
            </a:r>
            <a:endParaRPr lang="en-US" altLang="zh-TW" sz="44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71619" y="2279452"/>
            <a:ext cx="5429639" cy="3880773"/>
          </a:xfrm>
        </p:spPr>
        <p:txBody>
          <a:bodyPr>
            <a:normAutofit/>
          </a:bodyPr>
          <a:lstStyle/>
          <a:p>
            <a:pPr marL="114300" indent="0">
              <a:buNone/>
            </a:pPr>
            <a:r>
              <a:rPr lang="en-GB" altLang="zh-TW" sz="4000" b="1" dirty="0" smtClean="0">
                <a:solidFill>
                  <a:srgbClr val="0070C0"/>
                </a:solidFill>
                <a:latin typeface="Microsoft JhengHei UI" pitchFamily="34" charset="-120"/>
                <a:ea typeface="Microsoft JhengHei UI" pitchFamily="34" charset="-120"/>
              </a:rPr>
              <a:t>(1) Wheelchair</a:t>
            </a:r>
          </a:p>
          <a:p>
            <a:pPr marL="114300" indent="0">
              <a:buNone/>
            </a:pPr>
            <a:r>
              <a:rPr lang="en-GB" altLang="zh-TW" sz="3200" dirty="0">
                <a:solidFill>
                  <a:schemeClr val="tx1"/>
                </a:solidFill>
                <a:latin typeface="Microsoft JhengHei UI" pitchFamily="34" charset="-120"/>
                <a:ea typeface="Microsoft JhengHei UI" pitchFamily="34" charset="-120"/>
              </a:rPr>
              <a:t>Convenient for those who cannot walk for a long time to go out.</a:t>
            </a:r>
            <a:endParaRPr lang="zh-TW" altLang="zh-TW" sz="3200" dirty="0">
              <a:solidFill>
                <a:schemeClr val="tx1"/>
              </a:solidFill>
              <a:latin typeface="Microsoft JhengHei UI" pitchFamily="34" charset="-120"/>
              <a:ea typeface="Microsoft JhengHei UI" pitchFamily="34" charset="-120"/>
            </a:endParaRPr>
          </a:p>
          <a:p>
            <a:pPr marL="114300" indent="0">
              <a:buNone/>
            </a:pPr>
            <a:endParaRPr lang="zh-TW" altLang="en-US" sz="4000" b="1" dirty="0"/>
          </a:p>
          <a:p>
            <a:pPr marL="114300" lvl="0" indent="0">
              <a:buNone/>
            </a:pPr>
            <a:endParaRPr lang="en-US" altLang="zh-TW" sz="4000" b="1" dirty="0" smtClean="0">
              <a:solidFill>
                <a:schemeClr val="tx1"/>
              </a:solidFill>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964" y="2585544"/>
            <a:ext cx="4477203" cy="2984802"/>
          </a:xfrm>
          <a:prstGeom prst="rect">
            <a:avLst/>
          </a:prstGeom>
        </p:spPr>
      </p:pic>
    </p:spTree>
    <p:extLst>
      <p:ext uri="{BB962C8B-B14F-4D97-AF65-F5344CB8AC3E}">
        <p14:creationId xmlns:p14="http://schemas.microsoft.com/office/powerpoint/2010/main" val="218049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71619" y="2279452"/>
            <a:ext cx="5429639" cy="3880773"/>
          </a:xfrm>
        </p:spPr>
        <p:txBody>
          <a:bodyPr>
            <a:normAutofit/>
          </a:bodyPr>
          <a:lstStyle/>
          <a:p>
            <a:pPr marL="114300" lvl="0" indent="0">
              <a:buNone/>
            </a:pPr>
            <a:r>
              <a:rPr lang="en-US" altLang="zh-TW" sz="4000" b="1" dirty="0" smtClean="0">
                <a:solidFill>
                  <a:srgbClr val="0070C0"/>
                </a:solidFill>
                <a:latin typeface="Microsoft JhengHei UI" pitchFamily="34" charset="-120"/>
                <a:ea typeface="Microsoft JhengHei UI" pitchFamily="34" charset="-120"/>
              </a:rPr>
              <a:t>(2) </a:t>
            </a:r>
            <a:r>
              <a:rPr lang="en-GB" altLang="zh-TW" sz="4000" b="1" dirty="0" err="1" smtClean="0">
                <a:solidFill>
                  <a:srgbClr val="0070C0"/>
                </a:solidFill>
                <a:latin typeface="Microsoft JhengHei UI" pitchFamily="34" charset="-120"/>
                <a:ea typeface="Microsoft JhengHei UI" pitchFamily="34" charset="-120"/>
              </a:rPr>
              <a:t>Powerchair</a:t>
            </a:r>
            <a:endParaRPr lang="en-GB" altLang="zh-TW" sz="4000" b="1" dirty="0" smtClean="0">
              <a:solidFill>
                <a:srgbClr val="0070C0"/>
              </a:solidFill>
              <a:latin typeface="Microsoft JhengHei UI" pitchFamily="34" charset="-120"/>
              <a:ea typeface="Microsoft JhengHei UI" pitchFamily="34" charset="-120"/>
            </a:endParaRPr>
          </a:p>
          <a:p>
            <a:pPr marL="114300" indent="0">
              <a:buNone/>
            </a:pPr>
            <a:r>
              <a:rPr lang="en-GB" altLang="zh-TW" sz="3200" dirty="0">
                <a:solidFill>
                  <a:schemeClr val="tx1"/>
                </a:solidFill>
                <a:latin typeface="Microsoft JhengHei UI" pitchFamily="34" charset="-120"/>
                <a:ea typeface="Microsoft JhengHei UI" pitchFamily="34" charset="-120"/>
              </a:rPr>
              <a:t>A wheelchair that is electrically powered and does not need to be pushed by the disabled person or others.</a:t>
            </a:r>
            <a:endParaRPr lang="zh-TW" altLang="zh-TW" sz="3200" dirty="0">
              <a:solidFill>
                <a:schemeClr val="tx1"/>
              </a:solidFill>
              <a:latin typeface="Microsoft JhengHei UI" pitchFamily="34" charset="-120"/>
              <a:ea typeface="Microsoft JhengHei UI" pitchFamily="34" charset="-120"/>
            </a:endParaRPr>
          </a:p>
          <a:p>
            <a:pPr marL="114300" indent="0">
              <a:buNone/>
            </a:pPr>
            <a:endParaRPr lang="zh-TW" altLang="en-US" sz="4000" b="1" dirty="0"/>
          </a:p>
          <a:p>
            <a:pPr marL="114300" lvl="0" indent="0">
              <a:buNone/>
            </a:pPr>
            <a:endParaRPr lang="en-US" altLang="zh-TW" sz="4000" b="1" dirty="0" smtClean="0">
              <a:solidFill>
                <a:schemeClr val="tx1"/>
              </a:solidFill>
              <a:latin typeface="Microsoft JhengHei UI" pitchFamily="34" charset="-120"/>
              <a:ea typeface="Microsoft JhengHei UI" pitchFamily="34"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963" y="2622358"/>
            <a:ext cx="4398776" cy="2932222"/>
          </a:xfrm>
          <a:prstGeom prst="rect">
            <a:avLst/>
          </a:prstGeom>
        </p:spPr>
      </p:pic>
      <p:sp>
        <p:nvSpPr>
          <p:cNvPr id="4" name="標題 3"/>
          <p:cNvSpPr>
            <a:spLocks noGrp="1"/>
          </p:cNvSpPr>
          <p:nvPr>
            <p:ph type="title"/>
          </p:nvPr>
        </p:nvSpPr>
        <p:spPr>
          <a:xfrm>
            <a:off x="0" y="408376"/>
            <a:ext cx="12192000" cy="1039427"/>
          </a:xfrm>
        </p:spPr>
        <p:txBody>
          <a:bodyPr>
            <a:noAutofit/>
          </a:bodyPr>
          <a:lstStyle/>
          <a:p>
            <a:r>
              <a:rPr lang="en-GB" altLang="zh-TW" sz="4400" b="1" dirty="0">
                <a:solidFill>
                  <a:schemeClr val="tx1"/>
                </a:solidFill>
                <a:latin typeface="Microsoft JhengHei UI" pitchFamily="34" charset="-120"/>
                <a:ea typeface="Microsoft JhengHei UI" pitchFamily="34" charset="-120"/>
              </a:rPr>
              <a:t>Auxiliary devices for </a:t>
            </a:r>
            <a:br>
              <a:rPr lang="en-GB" altLang="zh-TW" sz="4400" b="1" dirty="0">
                <a:solidFill>
                  <a:schemeClr val="tx1"/>
                </a:solidFill>
                <a:latin typeface="Microsoft JhengHei UI" pitchFamily="34" charset="-120"/>
                <a:ea typeface="Microsoft JhengHei UI" pitchFamily="34" charset="-120"/>
              </a:rPr>
            </a:br>
            <a:r>
              <a:rPr lang="en-GB" altLang="zh-TW" sz="4400" b="1" dirty="0">
                <a:solidFill>
                  <a:srgbClr val="0070C0"/>
                </a:solidFill>
                <a:latin typeface="Microsoft JhengHei UI" pitchFamily="34" charset="-120"/>
                <a:ea typeface="Microsoft JhengHei UI" pitchFamily="34" charset="-120"/>
              </a:rPr>
              <a:t>people with physical disabilities</a:t>
            </a:r>
            <a:endParaRPr lang="zh-TW" altLang="en-US" sz="4400" dirty="0"/>
          </a:p>
        </p:txBody>
      </p:sp>
    </p:spTree>
    <p:extLst>
      <p:ext uri="{BB962C8B-B14F-4D97-AF65-F5344CB8AC3E}">
        <p14:creationId xmlns:p14="http://schemas.microsoft.com/office/powerpoint/2010/main" val="361747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71619" y="2279452"/>
            <a:ext cx="5429639" cy="3880773"/>
          </a:xfrm>
        </p:spPr>
        <p:txBody>
          <a:bodyPr>
            <a:normAutofit/>
          </a:bodyPr>
          <a:lstStyle/>
          <a:p>
            <a:pPr marL="114300" lvl="0" indent="0">
              <a:buNone/>
            </a:pPr>
            <a:r>
              <a:rPr lang="en-US" altLang="zh-TW" sz="4000" b="1" dirty="0" smtClean="0">
                <a:solidFill>
                  <a:srgbClr val="0070C0"/>
                </a:solidFill>
                <a:latin typeface="Microsoft JhengHei UI" pitchFamily="34" charset="-120"/>
                <a:ea typeface="Microsoft JhengHei UI" pitchFamily="34" charset="-120"/>
              </a:rPr>
              <a:t>(3) </a:t>
            </a:r>
            <a:r>
              <a:rPr lang="en-GB" altLang="zh-TW" sz="4000" b="1" dirty="0" smtClean="0">
                <a:solidFill>
                  <a:srgbClr val="0070C0"/>
                </a:solidFill>
                <a:latin typeface="Microsoft JhengHei UI" pitchFamily="34" charset="-120"/>
                <a:ea typeface="Microsoft JhengHei UI" pitchFamily="34" charset="-120"/>
              </a:rPr>
              <a:t>Cane</a:t>
            </a:r>
          </a:p>
          <a:p>
            <a:pPr marL="114300" indent="0">
              <a:buNone/>
            </a:pPr>
            <a:r>
              <a:rPr lang="en-GB" altLang="zh-TW" sz="3200" dirty="0">
                <a:solidFill>
                  <a:schemeClr val="tx1"/>
                </a:solidFill>
                <a:latin typeface="Microsoft JhengHei UI" pitchFamily="34" charset="-120"/>
                <a:ea typeface="Microsoft JhengHei UI" pitchFamily="34" charset="-120"/>
              </a:rPr>
              <a:t>Used for support and balance, it helps people with limited mobility to walk.</a:t>
            </a:r>
            <a:endParaRPr lang="zh-TW" altLang="zh-TW" sz="3200" dirty="0">
              <a:solidFill>
                <a:schemeClr val="tx1"/>
              </a:solidFill>
              <a:latin typeface="Microsoft JhengHei UI" pitchFamily="34" charset="-120"/>
              <a:ea typeface="Microsoft JhengHei UI" pitchFamily="34" charset="-120"/>
            </a:endParaRPr>
          </a:p>
          <a:p>
            <a:pPr marL="114300" indent="0">
              <a:buNone/>
            </a:pPr>
            <a:endParaRPr lang="zh-TW" altLang="en-US" sz="4000" b="1" dirty="0"/>
          </a:p>
          <a:p>
            <a:pPr marL="114300" lvl="0" indent="0">
              <a:buNone/>
            </a:pPr>
            <a:endParaRPr lang="en-US" altLang="zh-TW" sz="4000" b="1" dirty="0" smtClean="0">
              <a:solidFill>
                <a:schemeClr val="tx1"/>
              </a:solidFill>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963" y="2340186"/>
            <a:ext cx="2332212" cy="3496569"/>
          </a:xfrm>
          <a:prstGeom prst="rect">
            <a:avLst/>
          </a:prstGeom>
        </p:spPr>
      </p:pic>
      <p:sp>
        <p:nvSpPr>
          <p:cNvPr id="4" name="標題 3"/>
          <p:cNvSpPr>
            <a:spLocks noGrp="1"/>
          </p:cNvSpPr>
          <p:nvPr>
            <p:ph type="title"/>
          </p:nvPr>
        </p:nvSpPr>
        <p:spPr>
          <a:xfrm>
            <a:off x="0" y="408376"/>
            <a:ext cx="12192000" cy="1039427"/>
          </a:xfrm>
        </p:spPr>
        <p:txBody>
          <a:bodyPr>
            <a:noAutofit/>
          </a:bodyPr>
          <a:lstStyle/>
          <a:p>
            <a:r>
              <a:rPr lang="en-GB" altLang="zh-TW" sz="4400" b="1" dirty="0">
                <a:solidFill>
                  <a:schemeClr val="tx1"/>
                </a:solidFill>
                <a:latin typeface="Microsoft JhengHei UI" pitchFamily="34" charset="-120"/>
                <a:ea typeface="Microsoft JhengHei UI" pitchFamily="34" charset="-120"/>
              </a:rPr>
              <a:t>Auxiliary devices for </a:t>
            </a:r>
            <a:br>
              <a:rPr lang="en-GB" altLang="zh-TW" sz="4400" b="1" dirty="0">
                <a:solidFill>
                  <a:schemeClr val="tx1"/>
                </a:solidFill>
                <a:latin typeface="Microsoft JhengHei UI" pitchFamily="34" charset="-120"/>
                <a:ea typeface="Microsoft JhengHei UI" pitchFamily="34" charset="-120"/>
              </a:rPr>
            </a:br>
            <a:r>
              <a:rPr lang="en-GB" altLang="zh-TW" sz="4400" b="1" dirty="0">
                <a:solidFill>
                  <a:srgbClr val="0070C0"/>
                </a:solidFill>
                <a:latin typeface="Microsoft JhengHei UI" pitchFamily="34" charset="-120"/>
                <a:ea typeface="Microsoft JhengHei UI" pitchFamily="34" charset="-120"/>
              </a:rPr>
              <a:t>people with physical disabilities</a:t>
            </a:r>
            <a:endParaRPr lang="zh-TW" altLang="en-US" sz="4400" dirty="0"/>
          </a:p>
        </p:txBody>
      </p:sp>
    </p:spTree>
    <p:extLst>
      <p:ext uri="{BB962C8B-B14F-4D97-AF65-F5344CB8AC3E}">
        <p14:creationId xmlns:p14="http://schemas.microsoft.com/office/powerpoint/2010/main" val="407607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08376"/>
            <a:ext cx="12192000" cy="1039427"/>
          </a:xfrm>
        </p:spPr>
        <p:txBody>
          <a:bodyPr>
            <a:noAutofit/>
          </a:bodyPr>
          <a:lstStyle/>
          <a:p>
            <a:pPr marL="114300" lvl="0" indent="0"/>
            <a:r>
              <a:rPr lang="en-GB" altLang="zh-TW" sz="4400" b="1" dirty="0">
                <a:solidFill>
                  <a:schemeClr val="tx1"/>
                </a:solidFill>
                <a:latin typeface="Microsoft JhengHei UI" pitchFamily="34" charset="-120"/>
                <a:ea typeface="Microsoft JhengHei UI" pitchFamily="34" charset="-120"/>
              </a:rPr>
              <a:t>Auxiliary devices for </a:t>
            </a:r>
            <a:br>
              <a:rPr lang="en-GB" altLang="zh-TW" sz="4400" b="1" dirty="0">
                <a:solidFill>
                  <a:schemeClr val="tx1"/>
                </a:solidFill>
                <a:latin typeface="Microsoft JhengHei UI" pitchFamily="34" charset="-120"/>
                <a:ea typeface="Microsoft JhengHei UI" pitchFamily="34" charset="-120"/>
              </a:rPr>
            </a:br>
            <a:r>
              <a:rPr lang="en-GB" altLang="zh-TW" sz="4400" b="1" dirty="0">
                <a:solidFill>
                  <a:srgbClr val="0070C0"/>
                </a:solidFill>
                <a:latin typeface="Microsoft JhengHei UI" pitchFamily="34" charset="-120"/>
                <a:ea typeface="Microsoft JhengHei UI" pitchFamily="34" charset="-120"/>
              </a:rPr>
              <a:t>people with physical disabilities</a:t>
            </a:r>
            <a:endParaRPr lang="en-US" altLang="zh-TW" sz="4400" b="1" dirty="0">
              <a:solidFill>
                <a:schemeClr val="tx1"/>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71619" y="2279452"/>
            <a:ext cx="5429639" cy="3880773"/>
          </a:xfrm>
        </p:spPr>
        <p:txBody>
          <a:bodyPr>
            <a:normAutofit/>
          </a:bodyPr>
          <a:lstStyle/>
          <a:p>
            <a:pPr marL="114300" lvl="0" indent="0">
              <a:buNone/>
            </a:pPr>
            <a:r>
              <a:rPr lang="en-US" altLang="zh-TW" sz="4000" b="1" dirty="0" smtClean="0">
                <a:solidFill>
                  <a:srgbClr val="0070C0"/>
                </a:solidFill>
                <a:latin typeface="Microsoft JhengHei UI" pitchFamily="34" charset="-120"/>
                <a:ea typeface="Microsoft JhengHei UI" pitchFamily="34" charset="-120"/>
              </a:rPr>
              <a:t>(4) </a:t>
            </a:r>
            <a:r>
              <a:rPr lang="en-GB" altLang="zh-TW" sz="4000" b="1" dirty="0">
                <a:solidFill>
                  <a:srgbClr val="0070C0"/>
                </a:solidFill>
                <a:latin typeface="Microsoft JhengHei UI" pitchFamily="34" charset="-120"/>
                <a:ea typeface="Microsoft JhengHei UI" pitchFamily="34" charset="-120"/>
              </a:rPr>
              <a:t>Walking </a:t>
            </a:r>
            <a:r>
              <a:rPr lang="en-GB" altLang="zh-TW" sz="4000" b="1" dirty="0" smtClean="0">
                <a:solidFill>
                  <a:srgbClr val="0070C0"/>
                </a:solidFill>
                <a:latin typeface="Microsoft JhengHei UI" pitchFamily="34" charset="-120"/>
                <a:ea typeface="Microsoft JhengHei UI" pitchFamily="34" charset="-120"/>
              </a:rPr>
              <a:t>Frame</a:t>
            </a:r>
          </a:p>
          <a:p>
            <a:pPr marL="114300" indent="0">
              <a:buNone/>
            </a:pPr>
            <a:r>
              <a:rPr lang="en-GB" altLang="zh-TW" sz="3200" dirty="0">
                <a:solidFill>
                  <a:schemeClr val="tx1"/>
                </a:solidFill>
                <a:latin typeface="Microsoft JhengHei UI" pitchFamily="34" charset="-120"/>
                <a:ea typeface="Microsoft JhengHei UI" pitchFamily="34" charset="-120"/>
              </a:rPr>
              <a:t>Used for support and balance, it is more stable than using a walking stick and helps people with mobility problems to walk.</a:t>
            </a:r>
            <a:endParaRPr lang="zh-TW" altLang="zh-TW" sz="3200" dirty="0">
              <a:solidFill>
                <a:schemeClr val="tx1"/>
              </a:solidFill>
              <a:latin typeface="Microsoft JhengHei UI" pitchFamily="34" charset="-120"/>
              <a:ea typeface="Microsoft JhengHei UI" pitchFamily="34" charset="-120"/>
            </a:endParaRPr>
          </a:p>
          <a:p>
            <a:pPr marL="114300" indent="0">
              <a:buNone/>
            </a:pPr>
            <a:endParaRPr lang="zh-TW" altLang="en-US" sz="4000" b="1" dirty="0"/>
          </a:p>
          <a:p>
            <a:pPr marL="114300" lvl="0" indent="0">
              <a:buNone/>
            </a:pPr>
            <a:endParaRPr lang="en-US" altLang="zh-TW" sz="4000" b="1" dirty="0" smtClean="0">
              <a:solidFill>
                <a:schemeClr val="tx1"/>
              </a:solidFill>
              <a:latin typeface="Microsoft JhengHei UI" pitchFamily="34" charset="-120"/>
              <a:ea typeface="Microsoft JhengHei UI" pitchFamily="34"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960" y="2371717"/>
            <a:ext cx="4594669" cy="3174259"/>
          </a:xfrm>
          <a:prstGeom prst="rect">
            <a:avLst/>
          </a:prstGeom>
        </p:spPr>
      </p:pic>
    </p:spTree>
    <p:extLst>
      <p:ext uri="{BB962C8B-B14F-4D97-AF65-F5344CB8AC3E}">
        <p14:creationId xmlns:p14="http://schemas.microsoft.com/office/powerpoint/2010/main" val="1412308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圖釘">
  <a:themeElements>
    <a:clrScheme name="圖釘">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圖釘">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釘">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藥劑師">
  <a:themeElements>
    <a:clrScheme name="藥劑師">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藥劑師">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藥劑師">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1665</TotalTime>
  <Words>1151</Words>
  <Application>Microsoft Office PowerPoint</Application>
  <PresentationFormat>自訂</PresentationFormat>
  <Paragraphs>132</Paragraphs>
  <Slides>27</Slides>
  <Notes>0</Notes>
  <HiddenSlides>0</HiddenSlides>
  <MMClips>0</MMClips>
  <ScaleCrop>false</ScaleCrop>
  <HeadingPairs>
    <vt:vector size="4" baseType="variant">
      <vt:variant>
        <vt:lpstr>佈景主題</vt:lpstr>
      </vt:variant>
      <vt:variant>
        <vt:i4>6</vt:i4>
      </vt:variant>
      <vt:variant>
        <vt:lpstr>投影片標題</vt:lpstr>
      </vt:variant>
      <vt:variant>
        <vt:i4>27</vt:i4>
      </vt:variant>
    </vt:vector>
  </HeadingPairs>
  <TitlesOfParts>
    <vt:vector size="33" baseType="lpstr">
      <vt:lpstr>波形</vt:lpstr>
      <vt:lpstr>圖釘</vt:lpstr>
      <vt:lpstr>夏至</vt:lpstr>
      <vt:lpstr>中庸</vt:lpstr>
      <vt:lpstr>藥劑師</vt:lpstr>
      <vt:lpstr>流線</vt:lpstr>
      <vt:lpstr> 《Guide to Accessible Inclusion》 Accessible Inclusion Workshop Session III : Accessibility </vt:lpstr>
      <vt:lpstr>Lesson Review</vt:lpstr>
      <vt:lpstr>Understanding Accessible Communities</vt:lpstr>
      <vt:lpstr>ACTIVITY： Facilities CLASSIFICATION</vt:lpstr>
      <vt:lpstr>FACILITIES CLASSIFICATION</vt:lpstr>
      <vt:lpstr>Auxiliary devices for  people with physical disabilities</vt:lpstr>
      <vt:lpstr>Auxiliary devices for  people with physical disabilities</vt:lpstr>
      <vt:lpstr>Auxiliary devices for  people with physical disabilities</vt:lpstr>
      <vt:lpstr>Auxiliary devices for  people with physical disabilities</vt:lpstr>
      <vt:lpstr>Auxiliary devices for  people with HEARING IMPAIRMENTS</vt:lpstr>
      <vt:lpstr>Auxiliary devices for  people with HEARING IMPAIRMENTS</vt:lpstr>
      <vt:lpstr>Auxiliary devices for  people with visual impairments</vt:lpstr>
      <vt:lpstr>Auxiliary devices for  people with visual impairments</vt:lpstr>
      <vt:lpstr>Auxiliary devices for  people with visual impairments</vt:lpstr>
      <vt:lpstr>Learn more about Guide Dogs</vt:lpstr>
      <vt:lpstr>Guide dogs</vt:lpstr>
      <vt:lpstr>Guide dogs</vt:lpstr>
      <vt:lpstr>Guide dogs</vt:lpstr>
      <vt:lpstr>Accessible Facilities</vt:lpstr>
      <vt:lpstr>Accessible Facilities</vt:lpstr>
      <vt:lpstr>Accessible Transport</vt:lpstr>
      <vt:lpstr>Accessible Information</vt:lpstr>
      <vt:lpstr>Accessible Information</vt:lpstr>
      <vt:lpstr>ACCESSIBLE COMMUNITY</vt:lpstr>
      <vt:lpstr>Thematic activity： our new CLASSMATES</vt:lpstr>
      <vt:lpstr>OUR NEW CLASSMATES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第二節 殘疾人士的需要</dc:title>
  <dc:creator>User</dc:creator>
  <cp:lastModifiedBy>FSD</cp:lastModifiedBy>
  <cp:revision>79</cp:revision>
  <dcterms:created xsi:type="dcterms:W3CDTF">2023-11-22T13:27:22Z</dcterms:created>
  <dcterms:modified xsi:type="dcterms:W3CDTF">2024-08-02T05:39:40Z</dcterms:modified>
</cp:coreProperties>
</file>