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 id="2147483742" r:id="rId3"/>
    <p:sldMasterId id="2147483754" r:id="rId4"/>
    <p:sldMasterId id="2147483766" r:id="rId5"/>
    <p:sldMasterId id="2147483778" r:id="rId6"/>
    <p:sldMasterId id="2147483814" r:id="rId7"/>
    <p:sldMasterId id="2147483826" r:id="rId8"/>
  </p:sldMasterIdLst>
  <p:handoutMasterIdLst>
    <p:handoutMasterId r:id="rId28"/>
  </p:handoutMasterIdLst>
  <p:sldIdLst>
    <p:sldId id="290" r:id="rId9"/>
    <p:sldId id="291" r:id="rId10"/>
    <p:sldId id="295" r:id="rId11"/>
    <p:sldId id="292" r:id="rId12"/>
    <p:sldId id="293" r:id="rId13"/>
    <p:sldId id="278" r:id="rId14"/>
    <p:sldId id="298" r:id="rId15"/>
    <p:sldId id="280" r:id="rId16"/>
    <p:sldId id="300" r:id="rId17"/>
    <p:sldId id="301" r:id="rId18"/>
    <p:sldId id="282" r:id="rId19"/>
    <p:sldId id="302" r:id="rId20"/>
    <p:sldId id="303" r:id="rId21"/>
    <p:sldId id="286" r:id="rId22"/>
    <p:sldId id="304" r:id="rId23"/>
    <p:sldId id="288" r:id="rId24"/>
    <p:sldId id="294" r:id="rId25"/>
    <p:sldId id="279" r:id="rId26"/>
    <p:sldId id="289" r:id="rId27"/>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50" d="100"/>
          <a:sy n="50" d="100"/>
        </p:scale>
        <p:origin x="-876" y="-7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FD8DDF-D48D-419B-9C0E-DE76A9FA2C14}" type="datetimeFigureOut">
              <a:rPr lang="zh-TW" altLang="en-US" smtClean="0"/>
              <a:t>2024/8/2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D4F211-DDEE-4ACE-80DA-811E3D57A354}" type="slidenum">
              <a:rPr lang="zh-TW" altLang="en-US" smtClean="0"/>
              <a:t>‹#›</a:t>
            </a:fld>
            <a:endParaRPr lang="zh-TW" altLang="en-US"/>
          </a:p>
        </p:txBody>
      </p:sp>
    </p:spTree>
    <p:extLst>
      <p:ext uri="{BB962C8B-B14F-4D97-AF65-F5344CB8AC3E}">
        <p14:creationId xmlns:p14="http://schemas.microsoft.com/office/powerpoint/2010/main" val="3071705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109"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50"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11" y="100967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2302947"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9027571" y="5357613"/>
            <a:ext cx="1618428" cy="365125"/>
          </a:xfrm>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a:xfrm>
            <a:off x="1565406" y="5357613"/>
            <a:ext cx="6713127" cy="365125"/>
          </a:xfrm>
        </p:spPr>
        <p:txBody>
          <a:bodyPr/>
          <a:lstStyle/>
          <a:p>
            <a:endParaRPr lang="zh-HK" altLang="en-US"/>
          </a:p>
        </p:txBody>
      </p:sp>
      <p:sp>
        <p:nvSpPr>
          <p:cNvPr id="6" name="Slide Number Placeholder 5"/>
          <p:cNvSpPr>
            <a:spLocks noGrp="1"/>
          </p:cNvSpPr>
          <p:nvPr>
            <p:ph type="sldNum" sz="quarter" idx="12"/>
          </p:nvPr>
        </p:nvSpPr>
        <p:spPr>
          <a:xfrm>
            <a:off x="8285254" y="5357613"/>
            <a:ext cx="738697" cy="365125"/>
          </a:xfrm>
        </p:spPr>
        <p:txBody>
          <a:bodyPr/>
          <a:lstStyle>
            <a:lvl1pPr algn="ctr">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51"/>
            <a:ext cx="8338725"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703" y="372535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9" name="Content Placeholder 8"/>
          <p:cNvSpPr>
            <a:spLocks noGrp="1"/>
          </p:cNvSpPr>
          <p:nvPr>
            <p:ph sz="quarter" idx="13"/>
          </p:nvPr>
        </p:nvSpPr>
        <p:spPr>
          <a:xfrm>
            <a:off x="1731264" y="2121407"/>
            <a:ext cx="42672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077173"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11" name="Content Placeholder 10"/>
          <p:cNvSpPr>
            <a:spLocks noGrp="1"/>
          </p:cNvSpPr>
          <p:nvPr>
            <p:ph sz="quarter" idx="13"/>
          </p:nvPr>
        </p:nvSpPr>
        <p:spPr>
          <a:xfrm>
            <a:off x="1731264" y="2944368"/>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510"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902"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53"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58"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63"/>
            <a:ext cx="4086436"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530835"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55599" y="5885693"/>
            <a:ext cx="1618428" cy="365125"/>
          </a:xfrm>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20" y="5829282"/>
            <a:ext cx="4696809" cy="365125"/>
          </a:xfrm>
        </p:spPr>
        <p:txBody>
          <a:bodyPr/>
          <a:lstStyle/>
          <a:p>
            <a:endParaRPr lang="zh-HK" altLang="en-US"/>
          </a:p>
        </p:txBody>
      </p:sp>
      <p:sp>
        <p:nvSpPr>
          <p:cNvPr id="7" name="Slide Number Placeholder 6"/>
          <p:cNvSpPr>
            <a:spLocks noGrp="1"/>
          </p:cNvSpPr>
          <p:nvPr>
            <p:ph type="sldNum" sz="quarter" idx="12"/>
          </p:nvPr>
        </p:nvSpPr>
        <p:spPr>
          <a:xfrm rot="60000">
            <a:off x="10076432" y="5896982"/>
            <a:ext cx="738697" cy="365125"/>
          </a:xfrm>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53"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25"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510"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38"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6531501"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61251" y="5888758"/>
            <a:ext cx="1618428" cy="365125"/>
          </a:xfrm>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39" y="5831058"/>
            <a:ext cx="4425391" cy="365125"/>
          </a:xfrm>
        </p:spPr>
        <p:txBody>
          <a:bodyPr/>
          <a:lstStyle/>
          <a:p>
            <a:endParaRPr lang="zh-HK" altLang="en-US"/>
          </a:p>
        </p:txBody>
      </p:sp>
      <p:sp>
        <p:nvSpPr>
          <p:cNvPr id="7" name="Slide Number Placeholder 6"/>
          <p:cNvSpPr>
            <a:spLocks noGrp="1"/>
          </p:cNvSpPr>
          <p:nvPr>
            <p:ph type="sldNum" sz="quarter" idx="12"/>
          </p:nvPr>
        </p:nvSpPr>
        <p:spPr>
          <a:xfrm rot="60000">
            <a:off x="10082800" y="5900047"/>
            <a:ext cx="738697" cy="365125"/>
          </a:xfrm>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5" y="925711"/>
            <a:ext cx="1907823"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730975" y="1106333"/>
            <a:ext cx="690503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65"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41"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9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1117600" y="114302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60"/>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61"/>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77E34DB-2762-4619-83AA-22C3096A75BC}"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59"/>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21"/>
            <a:ext cx="3556000" cy="365125"/>
          </a:xfrm>
        </p:spPr>
        <p:txBody>
          <a:bodyPr rtlCol="0"/>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a:xfrm>
            <a:off x="2133600" y="6248227"/>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21"/>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23"/>
            <a:ext cx="2946400" cy="365125"/>
          </a:xfrm>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a:xfrm>
            <a:off x="609615" y="6248228"/>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2AAF0D4A-0E03-4025-A58A-A6CEFCF5C611}"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77E34DB-2762-4619-83AA-22C3096A75BC}"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57"/>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6" y="342902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2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19"/>
            <a:ext cx="3556000" cy="365125"/>
          </a:xfrm>
        </p:spPr>
        <p:txBody>
          <a:bodyPr rtlCol="0"/>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a:xfrm>
            <a:off x="2133600" y="6248225"/>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19"/>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21"/>
            <a:ext cx="2946400" cy="365125"/>
          </a:xfrm>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a:xfrm>
            <a:off x="609614" y="6248226"/>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2AAF0D4A-0E03-4025-A58A-A6CEFCF5C611}"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9" name="Footer Placeholder 18"/>
          <p:cNvSpPr>
            <a:spLocks noGrp="1"/>
          </p:cNvSpPr>
          <p:nvPr>
            <p:ph type="ftr" sz="quarter" idx="11"/>
          </p:nvPr>
        </p:nvSpPr>
        <p:spPr/>
        <p:txBody>
          <a:bodyPr/>
          <a:lstStyle/>
          <a:p>
            <a:endParaRPr lang="zh-HK" altLang="en-US"/>
          </a:p>
        </p:txBody>
      </p:sp>
      <p:sp>
        <p:nvSpPr>
          <p:cNvPr id="27" name="Slide Number Placeholder 2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6193374" y="185976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6193374"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a:xfrm>
            <a:off x="10769600" y="6356361"/>
            <a:ext cx="812800" cy="365125"/>
          </a:xfrm>
        </p:spPr>
        <p:txBody>
          <a:bodyPr/>
          <a:lstStyle/>
          <a:p>
            <a:fld id="{2AAF0D4A-0E03-4025-A58A-A6CEFCF5C611}" type="slidenum">
              <a:rPr lang="zh-HK" altLang="en-US" smtClean="0"/>
              <a:t>‹#›</a:t>
            </a:fld>
            <a:endParaRPr lang="zh-HK"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3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4"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30"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79"/>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3" y="3429005"/>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05"/>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4" name="Text Placeholder 3"/>
          <p:cNvSpPr>
            <a:spLocks noGrp="1"/>
          </p:cNvSpPr>
          <p:nvPr>
            <p:ph type="body" sz="half" idx="2"/>
          </p:nvPr>
        </p:nvSpPr>
        <p:spPr>
          <a:xfrm>
            <a:off x="1219200" y="3581405"/>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7"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14"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77E34DB-2762-4619-83AA-22C3096A75BC}"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4" name="Text Placeholder 3"/>
          <p:cNvSpPr>
            <a:spLocks noGrp="1"/>
          </p:cNvSpPr>
          <p:nvPr>
            <p:ph type="body" sz="half" idx="2"/>
          </p:nvPr>
        </p:nvSpPr>
        <p:spPr>
          <a:xfrm>
            <a:off x="1219200" y="358142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01"/>
            <a:ext cx="3556000" cy="365125"/>
          </a:xfrm>
        </p:spPr>
        <p:txBody>
          <a:bodyPr rtlCol="0"/>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a:xfrm>
            <a:off x="2133600" y="6248207"/>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1"/>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3"/>
            <a:ext cx="2946400" cy="365125"/>
          </a:xfrm>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a:xfrm>
            <a:off x="609602" y="6248208"/>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2AAF0D4A-0E03-4025-A58A-A6CEFCF5C611}"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87"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25"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85"/>
            <a:ext cx="5048920" cy="365125"/>
          </a:xfrm>
          <a:prstGeom prst="rect">
            <a:avLst/>
          </a:prstGeom>
        </p:spPr>
        <p:txBody>
          <a:bodyPr vert="horz" lIns="91440" tIns="45720" rIns="91440" bIns="45720" rtlCol="0" anchor="ctr"/>
          <a:lstStyle>
            <a:lvl1pPr algn="r">
              <a:defRPr sz="1000">
                <a:solidFill>
                  <a:schemeClr val="tx2"/>
                </a:solidFill>
              </a:defRPr>
            </a:lvl1p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3"/>
          </p:nvPr>
        </p:nvSpPr>
        <p:spPr>
          <a:xfrm>
            <a:off x="258198" y="625018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84"/>
            <a:ext cx="1549101" cy="365125"/>
          </a:xfrm>
          <a:prstGeom prst="rect">
            <a:avLst/>
          </a:prstGeom>
        </p:spPr>
        <p:txBody>
          <a:bodyPr vert="horz" lIns="91440" tIns="45720" rIns="91440" bIns="45720" rtlCol="0" anchor="ctr"/>
          <a:lstStyle>
            <a:lvl1pPr algn="ctr">
              <a:defRPr sz="1000">
                <a:solidFill>
                  <a:schemeClr val="tx2"/>
                </a:solidFill>
              </a:defRPr>
            </a:lvl1pPr>
          </a:lstStyle>
          <a:p>
            <a:fld id="{2AAF0D4A-0E03-4025-A58A-A6CEFCF5C611}" type="slidenum">
              <a:rPr lang="zh-HK" altLang="en-US" smtClean="0"/>
              <a:t>‹#›</a:t>
            </a:fld>
            <a:endParaRPr lang="zh-HK" altLang="en-US"/>
          </a:p>
        </p:txBody>
      </p:sp>
      <p:sp>
        <p:nvSpPr>
          <p:cNvPr id="3" name="Text Placeholder 2"/>
          <p:cNvSpPr>
            <a:spLocks noGrp="1"/>
          </p:cNvSpPr>
          <p:nvPr>
            <p:ph type="body" idx="1"/>
          </p:nvPr>
        </p:nvSpPr>
        <p:spPr>
          <a:xfrm>
            <a:off x="1162770"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14"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45" y="817603"/>
            <a:ext cx="9286993"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50734" y="2119257"/>
            <a:ext cx="8261873"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06119" y="580917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3"/>
          </p:nvPr>
        </p:nvSpPr>
        <p:spPr>
          <a:xfrm>
            <a:off x="1219204" y="580917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HK" altLang="en-US"/>
          </a:p>
        </p:txBody>
      </p:sp>
      <p:sp>
        <p:nvSpPr>
          <p:cNvPr id="6" name="Slide Number Placeholder 5"/>
          <p:cNvSpPr>
            <a:spLocks noGrp="1"/>
          </p:cNvSpPr>
          <p:nvPr>
            <p:ph type="sldNum" sz="quarter" idx="4"/>
          </p:nvPr>
        </p:nvSpPr>
        <p:spPr>
          <a:xfrm>
            <a:off x="10226950" y="580917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0"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25091"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511"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77E34DB-2762-4619-83AA-22C3096A75BC}" type="datetimeFigureOut">
              <a:rPr lang="zh-HK" altLang="en-US" smtClean="0"/>
              <a:t>2/8/2024</a:t>
            </a:fld>
            <a:endParaRPr lang="zh-HK"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AF0D4A-0E03-4025-A58A-A6CEFCF5C611}" type="slidenum">
              <a:rPr lang="zh-HK" altLang="en-US" smtClean="0"/>
              <a:t>‹#›</a:t>
            </a:fld>
            <a:endParaRPr lang="zh-HK" alt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2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3"/>
          </p:nvPr>
        </p:nvSpPr>
        <p:spPr>
          <a:xfrm>
            <a:off x="812814" y="624822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19"/>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3"/>
          </p:nvPr>
        </p:nvSpPr>
        <p:spPr>
          <a:xfrm>
            <a:off x="812813" y="6248225"/>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609600" y="635636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7E34DB-2762-4619-83AA-22C3096A75BC}" type="datetimeFigureOut">
              <a:rPr lang="zh-HK" altLang="en-US" smtClean="0"/>
              <a:t>2/8/2024</a:t>
            </a:fld>
            <a:endParaRPr lang="zh-HK" altLang="en-US"/>
          </a:p>
        </p:txBody>
      </p:sp>
      <p:sp>
        <p:nvSpPr>
          <p:cNvPr id="22" name="Footer Placeholder 21"/>
          <p:cNvSpPr>
            <a:spLocks noGrp="1"/>
          </p:cNvSpPr>
          <p:nvPr>
            <p:ph type="ftr" sz="quarter" idx="3"/>
          </p:nvPr>
        </p:nvSpPr>
        <p:spPr>
          <a:xfrm>
            <a:off x="3556000" y="635636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HK" altLang="en-US"/>
          </a:p>
        </p:txBody>
      </p:sp>
      <p:sp>
        <p:nvSpPr>
          <p:cNvPr id="18" name="Slide Number Placeholder 17"/>
          <p:cNvSpPr>
            <a:spLocks noGrp="1"/>
          </p:cNvSpPr>
          <p:nvPr>
            <p:ph type="sldNum" sz="quarter" idx="4"/>
          </p:nvPr>
        </p:nvSpPr>
        <p:spPr>
          <a:xfrm>
            <a:off x="10566400" y="635636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AF0D4A-0E03-4025-A58A-A6CEFCF5C611}" type="slidenum">
              <a:rPr lang="zh-HK" altLang="en-US" smtClean="0"/>
              <a:t>‹#›</a:t>
            </a:fld>
            <a:endParaRPr lang="zh-HK"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69"/>
            <a:ext cx="5048920" cy="365125"/>
          </a:xfrm>
          <a:prstGeom prst="rect">
            <a:avLst/>
          </a:prstGeom>
        </p:spPr>
        <p:txBody>
          <a:bodyPr vert="horz" lIns="91440" tIns="45720" rIns="91440" bIns="45720" rtlCol="0" anchor="ctr"/>
          <a:lstStyle>
            <a:lvl1pPr algn="r">
              <a:defRPr sz="1000">
                <a:solidFill>
                  <a:schemeClr val="tx2"/>
                </a:solidFill>
              </a:defRPr>
            </a:lvl1p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3"/>
          </p:nvPr>
        </p:nvSpPr>
        <p:spPr>
          <a:xfrm>
            <a:off x="258188" y="6250169"/>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68"/>
            <a:ext cx="1549101" cy="365125"/>
          </a:xfrm>
          <a:prstGeom prst="rect">
            <a:avLst/>
          </a:prstGeom>
        </p:spPr>
        <p:txBody>
          <a:bodyPr vert="horz" lIns="91440" tIns="45720" rIns="91440" bIns="45720" rtlCol="0" anchor="ctr"/>
          <a:lstStyle>
            <a:lvl1pPr algn="ctr">
              <a:defRPr sz="1000">
                <a:solidFill>
                  <a:schemeClr val="tx2"/>
                </a:solidFill>
              </a:defRPr>
            </a:lvl1pPr>
          </a:lstStyle>
          <a:p>
            <a:fld id="{2AAF0D4A-0E03-4025-A58A-A6CEFCF5C611}" type="slidenum">
              <a:rPr lang="zh-HK" altLang="en-US" smtClean="0"/>
              <a:t>‹#›</a:t>
            </a:fld>
            <a:endParaRPr lang="zh-HK" altLang="en-US"/>
          </a:p>
        </p:txBody>
      </p:sp>
      <p:sp>
        <p:nvSpPr>
          <p:cNvPr id="3" name="Text Placeholder 2"/>
          <p:cNvSpPr>
            <a:spLocks noGrp="1"/>
          </p:cNvSpPr>
          <p:nvPr>
            <p:ph type="body" idx="1"/>
          </p:nvPr>
        </p:nvSpPr>
        <p:spPr>
          <a:xfrm>
            <a:off x="1162760"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6.xml"/><Relationship Id="rId1" Type="http://schemas.openxmlformats.org/officeDocument/2006/relationships/themeOverride" Target="../theme/themeOverride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6.xml"/><Relationship Id="rId1" Type="http://schemas.openxmlformats.org/officeDocument/2006/relationships/themeOverride" Target="../theme/themeOverride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5.xml"/><Relationship Id="rId1" Type="http://schemas.openxmlformats.org/officeDocument/2006/relationships/themeOverride" Target="../theme/themeOverride8.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5.xml"/><Relationship Id="rId1" Type="http://schemas.openxmlformats.org/officeDocument/2006/relationships/themeOverride" Target="../theme/themeOverride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5.xml"/><Relationship Id="rId1" Type="http://schemas.openxmlformats.org/officeDocument/2006/relationships/themeOverride" Target="../theme/themeOverride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5.xml"/><Relationship Id="rId1" Type="http://schemas.openxmlformats.org/officeDocument/2006/relationships/themeOverride" Target="../theme/themeOverride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5.xml"/><Relationship Id="rId1" Type="http://schemas.openxmlformats.org/officeDocument/2006/relationships/themeOverride" Target="../theme/themeOverride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000" y="-5169086"/>
            <a:ext cx="21384000" cy="12027086"/>
          </a:xfrm>
          <a:prstGeom prst="rect">
            <a:avLst/>
          </a:prstGeom>
        </p:spPr>
      </p:pic>
      <p:sp>
        <p:nvSpPr>
          <p:cNvPr id="2" name="標題 1"/>
          <p:cNvSpPr>
            <a:spLocks noGrp="1"/>
          </p:cNvSpPr>
          <p:nvPr>
            <p:ph type="ctrTitle"/>
          </p:nvPr>
        </p:nvSpPr>
        <p:spPr>
          <a:xfrm>
            <a:off x="0" y="0"/>
            <a:ext cx="12191999" cy="3384989"/>
          </a:xfrm>
        </p:spPr>
        <p:txBody>
          <a:bodyPr>
            <a:noAutofit/>
          </a:bodyPr>
          <a:lstStyle/>
          <a:p>
            <a:r>
              <a:rPr lang="en-US" altLang="zh-TW" sz="5500" b="1" dirty="0">
                <a:solidFill>
                  <a:schemeClr val="tx1"/>
                </a:solidFill>
                <a:latin typeface="Microsoft JhengHei UI" pitchFamily="34" charset="-120"/>
                <a:ea typeface="Microsoft JhengHei UI" pitchFamily="34" charset="-120"/>
              </a:rPr>
              <a:t/>
            </a:r>
            <a:br>
              <a:rPr lang="en-US" altLang="zh-TW" sz="5500" b="1" dirty="0">
                <a:solidFill>
                  <a:schemeClr val="tx1"/>
                </a:solidFill>
                <a:latin typeface="Microsoft JhengHei UI" pitchFamily="34" charset="-120"/>
                <a:ea typeface="Microsoft JhengHei UI" pitchFamily="34" charset="-120"/>
              </a:rPr>
            </a:br>
            <a:r>
              <a:rPr lang="en-US" altLang="zh-TW" sz="5500" b="1" dirty="0">
                <a:solidFill>
                  <a:schemeClr val="tx1"/>
                </a:solidFill>
                <a:latin typeface="Microsoft JhengHei UI" pitchFamily="34" charset="-120"/>
                <a:ea typeface="Microsoft JhengHei UI" pitchFamily="34" charset="-120"/>
              </a:rPr>
              <a:t>《Guide to Accessible Inclusion》</a:t>
            </a:r>
            <a:br>
              <a:rPr lang="en-US" altLang="zh-TW" sz="5500" b="1" dirty="0">
                <a:solidFill>
                  <a:schemeClr val="tx1"/>
                </a:solidFill>
                <a:latin typeface="Microsoft JhengHei UI" pitchFamily="34" charset="-120"/>
                <a:ea typeface="Microsoft JhengHei UI" pitchFamily="34" charset="-120"/>
              </a:rPr>
            </a:br>
            <a:r>
              <a:rPr lang="en-US" altLang="zh-TW" sz="5500" b="1" dirty="0">
                <a:solidFill>
                  <a:schemeClr val="tx1"/>
                </a:solidFill>
                <a:latin typeface="Microsoft JhengHei UI" pitchFamily="34" charset="-120"/>
                <a:ea typeface="Microsoft JhengHei UI" pitchFamily="34" charset="-120"/>
              </a:rPr>
              <a:t>Accessible Inclusion Workshop</a:t>
            </a:r>
            <a:r>
              <a:rPr lang="en-US" altLang="zh-TW" sz="4000" b="1" dirty="0">
                <a:solidFill>
                  <a:schemeClr val="tx1"/>
                </a:solidFill>
                <a:latin typeface="Microsoft JhengHei UI" pitchFamily="34" charset="-120"/>
                <a:ea typeface="Microsoft JhengHei UI" pitchFamily="34" charset="-120"/>
              </a:rPr>
              <a:t/>
            </a:r>
            <a:br>
              <a:rPr lang="en-US" altLang="zh-TW" sz="4000" b="1" dirty="0">
                <a:solidFill>
                  <a:schemeClr val="tx1"/>
                </a:solidFill>
                <a:latin typeface="Microsoft JhengHei UI" pitchFamily="34" charset="-120"/>
                <a:ea typeface="Microsoft JhengHei UI" pitchFamily="34" charset="-120"/>
              </a:rPr>
            </a:br>
            <a:r>
              <a:rPr lang="en-US" altLang="zh-TW" sz="5000" b="1" dirty="0" smtClean="0">
                <a:solidFill>
                  <a:schemeClr val="bg1"/>
                </a:solidFill>
                <a:latin typeface="Microsoft JhengHei UI" pitchFamily="34" charset="-120"/>
                <a:ea typeface="Microsoft JhengHei UI" pitchFamily="34" charset="-120"/>
              </a:rPr>
              <a:t>Session V: Inclusion</a:t>
            </a:r>
            <a:endParaRPr lang="zh-TW" altLang="en-US" sz="5500" b="1" dirty="0">
              <a:solidFill>
                <a:schemeClr val="tx1"/>
              </a:solidFill>
              <a:latin typeface="Microsoft JhengHei UI" pitchFamily="34" charset="-120"/>
              <a:ea typeface="Microsoft JhengHei UI" pitchFamily="34" charset="-120"/>
            </a:endParaRPr>
          </a:p>
        </p:txBody>
      </p:sp>
      <p:sp>
        <p:nvSpPr>
          <p:cNvPr id="11" name="文字方塊 10"/>
          <p:cNvSpPr txBox="1"/>
          <p:nvPr/>
        </p:nvSpPr>
        <p:spPr>
          <a:xfrm>
            <a:off x="317010" y="3547108"/>
            <a:ext cx="3378689" cy="646331"/>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Sponsored by </a:t>
            </a:r>
          </a:p>
          <a:p>
            <a:r>
              <a:rPr lang="en-US" altLang="zh-TW" b="1" dirty="0" err="1" smtClean="0">
                <a:latin typeface="Microsoft JhengHei UI" pitchFamily="34" charset="-120"/>
                <a:ea typeface="Microsoft JhengHei UI" pitchFamily="34" charset="-120"/>
              </a:rPr>
              <a:t>Labour</a:t>
            </a:r>
            <a:r>
              <a:rPr lang="en-US" altLang="zh-TW" b="1" dirty="0" smtClean="0">
                <a:latin typeface="Microsoft JhengHei UI" pitchFamily="34" charset="-120"/>
                <a:ea typeface="Microsoft JhengHei UI" pitchFamily="34" charset="-120"/>
              </a:rPr>
              <a:t> and Welfare Bureau</a:t>
            </a:r>
          </a:p>
        </p:txBody>
      </p:sp>
      <p:sp>
        <p:nvSpPr>
          <p:cNvPr id="13" name="文字方塊 12"/>
          <p:cNvSpPr txBox="1"/>
          <p:nvPr/>
        </p:nvSpPr>
        <p:spPr>
          <a:xfrm>
            <a:off x="317011" y="5542002"/>
            <a:ext cx="1500297" cy="369332"/>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Production </a:t>
            </a:r>
          </a:p>
        </p:txBody>
      </p:sp>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11" y="5730008"/>
            <a:ext cx="2761200" cy="1016517"/>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10" y="4102002"/>
            <a:ext cx="1440000" cy="1440000"/>
          </a:xfrm>
          <a:prstGeom prst="rect">
            <a:avLst/>
          </a:prstGeom>
        </p:spPr>
      </p:pic>
    </p:spTree>
    <p:extLst>
      <p:ext uri="{BB962C8B-B14F-4D97-AF65-F5344CB8AC3E}">
        <p14:creationId xmlns:p14="http://schemas.microsoft.com/office/powerpoint/2010/main" val="2267333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6000" b="1" dirty="0">
                <a:solidFill>
                  <a:srgbClr val="0070C0"/>
                </a:solidFill>
                <a:latin typeface="Microsoft JhengHei UI" pitchFamily="34" charset="-120"/>
                <a:ea typeface="Microsoft JhengHei UI" pitchFamily="34" charset="-120"/>
              </a:rPr>
              <a:t>People with Visual Impairment</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35" y="1930400"/>
            <a:ext cx="7342716" cy="4282900"/>
          </a:xfrm>
        </p:spPr>
        <p:txBody>
          <a:bodyPr>
            <a:noAutofit/>
          </a:bodyPr>
          <a:lstStyle/>
          <a:p>
            <a:pPr>
              <a:buClrTx/>
              <a:buFont typeface="Wingdings" pitchFamily="2" charset="2"/>
              <a:buChar char="Ø"/>
            </a:pPr>
            <a:r>
              <a:rPr lang="en-GB" altLang="zh-TW" sz="2400" dirty="0">
                <a:latin typeface="Microsoft JhengHei UI" pitchFamily="34" charset="-120"/>
                <a:ea typeface="Microsoft JhengHei UI" pitchFamily="34" charset="-120"/>
              </a:rPr>
              <a:t>When guiding the visually impaired person to sit down, the guide could lead the visually impaired person to the back of the chair and then allow the visually impaired person to find their way down to the seat.</a:t>
            </a:r>
            <a:endParaRPr lang="zh-TW" altLang="zh-TW" sz="2400" dirty="0">
              <a:latin typeface="Microsoft JhengHei UI" pitchFamily="34" charset="-120"/>
              <a:ea typeface="Microsoft JhengHei UI" pitchFamily="34" charset="-120"/>
            </a:endParaRPr>
          </a:p>
          <a:p>
            <a:pPr marL="457200" indent="-457200">
              <a:lnSpc>
                <a:spcPct val="150000"/>
              </a:lnSpc>
              <a:buClrTx/>
              <a:buFont typeface="+mj-lt"/>
              <a:buAutoNum type="arabicPeriod"/>
            </a:pPr>
            <a:endParaRPr lang="en-US" altLang="zh-TW" sz="2400" dirty="0">
              <a:latin typeface="Microsoft JhengHei UI" pitchFamily="34" charset="-120"/>
              <a:ea typeface="Microsoft JhengHei UI" pitchFamily="34" charset="-120"/>
            </a:endParaRPr>
          </a:p>
          <a:p>
            <a:pPr marL="457200" indent="-457200">
              <a:lnSpc>
                <a:spcPct val="150000"/>
              </a:lnSpc>
              <a:buClrTx/>
              <a:buFont typeface="+mj-lt"/>
              <a:buAutoNum type="arabicPeriod"/>
            </a:pPr>
            <a:endParaRPr lang="en-US" altLang="zh-TW" sz="2400" dirty="0">
              <a:latin typeface="Microsoft JhengHei UI" pitchFamily="34" charset="-120"/>
              <a:ea typeface="Microsoft JhengHei UI" pitchFamily="34" charset="-120"/>
            </a:endParaRPr>
          </a:p>
          <a:p>
            <a:pPr marL="457200" indent="-457200">
              <a:lnSpc>
                <a:spcPct val="150000"/>
              </a:lnSpc>
              <a:buClrTx/>
              <a:buFont typeface="+mj-lt"/>
              <a:buAutoNum type="arabicPeriod"/>
            </a:pPr>
            <a:endParaRPr lang="en-US" altLang="zh-TW" sz="2400" dirty="0" smtClean="0">
              <a:latin typeface="Microsoft JhengHei UI" pitchFamily="34" charset="-120"/>
              <a:ea typeface="Microsoft JhengHei UI" pitchFamily="34"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8239" y="1592528"/>
            <a:ext cx="2520000" cy="2520000"/>
          </a:xfrm>
          <a:prstGeom prst="rect">
            <a:avLst/>
          </a:prstGeom>
        </p:spPr>
      </p:pic>
    </p:spTree>
    <p:extLst>
      <p:ext uri="{BB962C8B-B14F-4D97-AF65-F5344CB8AC3E}">
        <p14:creationId xmlns:p14="http://schemas.microsoft.com/office/powerpoint/2010/main" val="179627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GB" altLang="zh-TW" sz="5400" b="1" dirty="0">
                <a:solidFill>
                  <a:srgbClr val="0070C0"/>
                </a:solidFill>
                <a:latin typeface="Microsoft JhengHei UI" pitchFamily="34" charset="-120"/>
                <a:ea typeface="Microsoft JhengHei UI" pitchFamily="34" charset="-120"/>
              </a:rPr>
              <a:t>People with physical disabilities</a:t>
            </a:r>
            <a:endParaRPr lang="zh-TW" altLang="zh-TW" sz="54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49" y="1930400"/>
            <a:ext cx="6961713" cy="4282900"/>
          </a:xfrm>
        </p:spPr>
        <p:txBody>
          <a:bodyPr>
            <a:normAutofit/>
          </a:bodyPr>
          <a:lstStyle/>
          <a:p>
            <a:pPr>
              <a:buClrTx/>
              <a:buFont typeface="Wingdings" pitchFamily="2" charset="2"/>
              <a:buChar char="Ø"/>
            </a:pPr>
            <a:r>
              <a:rPr lang="en-GB" altLang="zh-TW" sz="2400" dirty="0">
                <a:latin typeface="Microsoft JhengHei UI" pitchFamily="34" charset="-120"/>
                <a:ea typeface="Microsoft JhengHei UI" pitchFamily="34" charset="-120"/>
              </a:rPr>
              <a:t>Listen to their needs before offering assistance.</a:t>
            </a:r>
            <a:endParaRPr lang="zh-TW" altLang="zh-TW" sz="24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smtClean="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smtClean="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smtClean="0">
              <a:latin typeface="Microsoft JhengHei UI" pitchFamily="34" charset="-120"/>
              <a:ea typeface="Microsoft JhengHei UI" pitchFamily="34" charset="-120"/>
            </a:endParaRPr>
          </a:p>
          <a:p>
            <a:pPr>
              <a:buClrTx/>
              <a:buFont typeface="Wingdings" pitchFamily="2" charset="2"/>
              <a:buChar char="Ø"/>
            </a:pPr>
            <a:r>
              <a:rPr lang="en-GB" altLang="zh-TW" sz="2400" dirty="0">
                <a:latin typeface="Microsoft JhengHei UI" pitchFamily="34" charset="-120"/>
                <a:ea typeface="Microsoft JhengHei UI" pitchFamily="34" charset="-120"/>
              </a:rPr>
              <a:t>Give way to people who use aids such as crutches to help them walk.</a:t>
            </a:r>
            <a:endParaRPr lang="zh-TW" altLang="zh-TW" sz="24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8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619" y="1627781"/>
            <a:ext cx="2520000" cy="2520000"/>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619" y="4147781"/>
            <a:ext cx="2520000" cy="2520000"/>
          </a:xfrm>
          <a:prstGeom prst="rect">
            <a:avLst/>
          </a:prstGeom>
        </p:spPr>
      </p:pic>
    </p:spTree>
    <p:extLst>
      <p:ext uri="{BB962C8B-B14F-4D97-AF65-F5344CB8AC3E}">
        <p14:creationId xmlns:p14="http://schemas.microsoft.com/office/powerpoint/2010/main" val="143080391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GB" altLang="zh-TW" sz="6000" b="1" dirty="0">
                <a:solidFill>
                  <a:srgbClr val="0070C0"/>
                </a:solidFill>
                <a:latin typeface="Microsoft JhengHei UI" pitchFamily="34" charset="-120"/>
                <a:ea typeface="Microsoft JhengHei UI" pitchFamily="34" charset="-120"/>
              </a:rPr>
              <a:t>People with physical disabilities</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49" y="1930400"/>
            <a:ext cx="6961713" cy="4282900"/>
          </a:xfrm>
        </p:spPr>
        <p:txBody>
          <a:bodyPr>
            <a:normAutofit/>
          </a:bodyPr>
          <a:lstStyle/>
          <a:p>
            <a:pPr>
              <a:buClrTx/>
              <a:buFont typeface="Wingdings" pitchFamily="2" charset="2"/>
              <a:buChar char="Ø"/>
            </a:pPr>
            <a:r>
              <a:rPr lang="en-GB" altLang="zh-TW" sz="2400" dirty="0">
                <a:latin typeface="Microsoft JhengHei UI" pitchFamily="34" charset="-120"/>
                <a:ea typeface="Microsoft JhengHei UI" pitchFamily="34" charset="-120"/>
              </a:rPr>
              <a:t>Sit down and talk to wheelchair users, or talk to them at eye level.</a:t>
            </a:r>
            <a:endParaRPr lang="zh-TW" altLang="zh-TW" sz="24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smtClean="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smtClean="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smtClean="0">
              <a:latin typeface="Microsoft JhengHei UI" pitchFamily="34" charset="-120"/>
              <a:ea typeface="Microsoft JhengHei UI" pitchFamily="34" charset="-120"/>
            </a:endParaRPr>
          </a:p>
          <a:p>
            <a:pPr>
              <a:buClrTx/>
              <a:buFont typeface="Wingdings" pitchFamily="2" charset="2"/>
              <a:buChar char="Ø"/>
            </a:pPr>
            <a:r>
              <a:rPr lang="en-GB" altLang="zh-TW" sz="2400" dirty="0">
                <a:latin typeface="Microsoft JhengHei UI" pitchFamily="34" charset="-120"/>
                <a:ea typeface="Microsoft JhengHei UI" pitchFamily="34" charset="-120"/>
              </a:rPr>
              <a:t>Do not imitate or laugh at their behaviour because of their disability.</a:t>
            </a:r>
            <a:endParaRPr lang="zh-TW" altLang="zh-TW" sz="24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800"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619" y="1684931"/>
            <a:ext cx="2520000" cy="252000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888" y="4338000"/>
            <a:ext cx="2520000" cy="2520000"/>
          </a:xfrm>
          <a:prstGeom prst="rect">
            <a:avLst/>
          </a:prstGeom>
        </p:spPr>
      </p:pic>
    </p:spTree>
    <p:extLst>
      <p:ext uri="{BB962C8B-B14F-4D97-AF65-F5344CB8AC3E}">
        <p14:creationId xmlns:p14="http://schemas.microsoft.com/office/powerpoint/2010/main" val="103925327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GB" altLang="zh-TW" sz="5400" b="1" dirty="0">
                <a:solidFill>
                  <a:srgbClr val="0070C0"/>
                </a:solidFill>
                <a:latin typeface="Microsoft JhengHei UI" pitchFamily="34" charset="-120"/>
                <a:ea typeface="Microsoft JhengHei UI" pitchFamily="34" charset="-120"/>
              </a:rPr>
              <a:t>People with hearing impairments</a:t>
            </a:r>
            <a:endParaRPr lang="zh-TW" altLang="zh-TW" sz="54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833160" y="4682380"/>
            <a:ext cx="3103969" cy="1524526"/>
          </a:xfrm>
        </p:spPr>
        <p:txBody>
          <a:bodyPr>
            <a:noAutofit/>
          </a:bodyPr>
          <a:lstStyle/>
          <a:p>
            <a:pPr marL="0" indent="0">
              <a:buNone/>
            </a:pPr>
            <a:r>
              <a:rPr lang="en-GB" altLang="zh-TW" sz="2000" dirty="0">
                <a:latin typeface="Microsoft JhengHei UI" pitchFamily="34" charset="-120"/>
                <a:ea typeface="Microsoft JhengHei UI" pitchFamily="34" charset="-120"/>
              </a:rPr>
              <a:t>Communicate with them face to face so they can see the speaker’s mouth.</a:t>
            </a:r>
            <a:endParaRPr lang="zh-TW" altLang="zh-TW" sz="2000" dirty="0">
              <a:latin typeface="Microsoft JhengHei UI" pitchFamily="34" charset="-120"/>
              <a:ea typeface="Microsoft JhengHei UI" pitchFamily="34" charset="-120"/>
            </a:endParaRPr>
          </a:p>
        </p:txBody>
      </p:sp>
      <p:sp>
        <p:nvSpPr>
          <p:cNvPr id="13" name="內容版面配置區 2"/>
          <p:cNvSpPr txBox="1">
            <a:spLocks/>
          </p:cNvSpPr>
          <p:nvPr/>
        </p:nvSpPr>
        <p:spPr>
          <a:xfrm>
            <a:off x="4573183" y="4681854"/>
            <a:ext cx="3103969" cy="200931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GB" altLang="zh-TW" sz="2000" dirty="0">
                <a:latin typeface="Microsoft JhengHei UI" pitchFamily="34" charset="-120"/>
                <a:ea typeface="Microsoft JhengHei UI" pitchFamily="34" charset="-120"/>
              </a:rPr>
              <a:t>Speak as briefly and clearly as possible, using gestures, facial expressions and body language.</a:t>
            </a:r>
            <a:endParaRPr lang="zh-TW" altLang="zh-TW" sz="2000" dirty="0">
              <a:latin typeface="Microsoft JhengHei UI" pitchFamily="34" charset="-120"/>
              <a:ea typeface="Microsoft JhengHei UI" pitchFamily="34" charset="-120"/>
            </a:endParaRPr>
          </a:p>
        </p:txBody>
      </p:sp>
      <p:sp>
        <p:nvSpPr>
          <p:cNvPr id="14" name="內容版面配置區 2"/>
          <p:cNvSpPr txBox="1">
            <a:spLocks/>
          </p:cNvSpPr>
          <p:nvPr/>
        </p:nvSpPr>
        <p:spPr>
          <a:xfrm>
            <a:off x="8173645" y="4681854"/>
            <a:ext cx="3103969" cy="200931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GB" altLang="zh-TW" sz="2000" dirty="0">
                <a:latin typeface="Microsoft JhengHei UI" pitchFamily="34" charset="-120"/>
                <a:ea typeface="Microsoft JhengHei UI" pitchFamily="34" charset="-120"/>
              </a:rPr>
              <a:t>Pen and paper can be used to aid communication if necessary.</a:t>
            </a:r>
            <a:endParaRPr lang="zh-TW" altLang="zh-TW" sz="2000"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31" y="2012848"/>
            <a:ext cx="2520000" cy="2520000"/>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3639" y="2012848"/>
            <a:ext cx="2520000" cy="2520000"/>
          </a:xfrm>
          <a:prstGeom prst="rect">
            <a:avLst/>
          </a:prstGeom>
        </p:spPr>
      </p:pic>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167" y="2012848"/>
            <a:ext cx="2520000" cy="2520000"/>
          </a:xfrm>
          <a:prstGeom prst="rect">
            <a:avLst/>
          </a:prstGeom>
        </p:spPr>
      </p:pic>
    </p:spTree>
    <p:extLst>
      <p:ext uri="{BB962C8B-B14F-4D97-AF65-F5344CB8AC3E}">
        <p14:creationId xmlns:p14="http://schemas.microsoft.com/office/powerpoint/2010/main" val="17659480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157" y="2114550"/>
            <a:ext cx="7223931" cy="4292954"/>
          </a:xfrm>
        </p:spPr>
      </p:pic>
      <p:sp>
        <p:nvSpPr>
          <p:cNvPr id="2" name="標題 1"/>
          <p:cNvSpPr>
            <a:spLocks noGrp="1"/>
          </p:cNvSpPr>
          <p:nvPr>
            <p:ph type="title"/>
          </p:nvPr>
        </p:nvSpPr>
        <p:spPr>
          <a:xfrm>
            <a:off x="1725087" y="1047770"/>
            <a:ext cx="8596668" cy="1054443"/>
          </a:xfrm>
        </p:spPr>
        <p:txBody>
          <a:bodyPr>
            <a:normAutofit/>
          </a:bodyPr>
          <a:lstStyle/>
          <a:p>
            <a:pPr algn="ctr"/>
            <a:r>
              <a:rPr lang="en-US" altLang="zh-TW" sz="6000" b="1" dirty="0" smtClean="0">
                <a:solidFill>
                  <a:srgbClr val="00B050"/>
                </a:solidFill>
              </a:rPr>
              <a:t>Simple Sign Language</a:t>
            </a:r>
            <a:endParaRPr lang="zh-HK" altLang="en-US" sz="6000" dirty="0">
              <a:solidFill>
                <a:srgbClr val="00B050"/>
              </a:solidFill>
            </a:endParaRPr>
          </a:p>
        </p:txBody>
      </p:sp>
    </p:spTree>
    <p:extLst>
      <p:ext uri="{BB962C8B-B14F-4D97-AF65-F5344CB8AC3E}">
        <p14:creationId xmlns:p14="http://schemas.microsoft.com/office/powerpoint/2010/main" val="614981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725087" y="1047770"/>
            <a:ext cx="8596668" cy="1054443"/>
          </a:xfrm>
        </p:spPr>
        <p:txBody>
          <a:bodyPr>
            <a:normAutofit/>
          </a:bodyPr>
          <a:lstStyle/>
          <a:p>
            <a:pPr algn="ctr"/>
            <a:r>
              <a:rPr lang="en-US" altLang="zh-TW" sz="6000" b="1" dirty="0" smtClean="0">
                <a:solidFill>
                  <a:srgbClr val="00B050"/>
                </a:solidFill>
              </a:rPr>
              <a:t>Simple Sign Language </a:t>
            </a:r>
            <a:endParaRPr lang="zh-HK" altLang="en-US" sz="6000" dirty="0">
              <a:solidFill>
                <a:srgbClr val="00B050"/>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81" y="2295900"/>
            <a:ext cx="3956653" cy="3960000"/>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327" y="2295899"/>
            <a:ext cx="3960000" cy="3960000"/>
          </a:xfrm>
          <a:prstGeom prst="rect">
            <a:avLst/>
          </a:prstGeom>
        </p:spPr>
      </p:pic>
    </p:spTree>
    <p:extLst>
      <p:ext uri="{BB962C8B-B14F-4D97-AF65-F5344CB8AC3E}">
        <p14:creationId xmlns:p14="http://schemas.microsoft.com/office/powerpoint/2010/main" val="4001542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4144" y="617538"/>
            <a:ext cx="9997440" cy="1143000"/>
          </a:xfrm>
        </p:spPr>
        <p:txBody>
          <a:bodyPr>
            <a:noAutofit/>
          </a:bodyPr>
          <a:lstStyle/>
          <a:p>
            <a:r>
              <a:rPr lang="en-GB" altLang="zh-TW" sz="4500" b="1" dirty="0">
                <a:solidFill>
                  <a:srgbClr val="00B050"/>
                </a:solidFill>
                <a:effectLst/>
                <a:latin typeface="Microsoft JhengHei UI" pitchFamily="34" charset="-120"/>
                <a:ea typeface="Microsoft JhengHei UI" pitchFamily="34" charset="-120"/>
              </a:rPr>
              <a:t>The Convention on the Rights of Persons with Disabilities</a:t>
            </a:r>
            <a:endParaRPr lang="zh-TW" altLang="zh-TW" sz="45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725084" y="1932001"/>
            <a:ext cx="6771216" cy="3554409"/>
          </a:xfrm>
        </p:spPr>
        <p:txBody>
          <a:bodyPr>
            <a:noAutofit/>
          </a:bodyPr>
          <a:lstStyle/>
          <a:p>
            <a:pPr marL="596646" indent="-514350">
              <a:buClrTx/>
              <a:buFont typeface="+mj-lt"/>
              <a:buAutoNum type="arabicPeriod"/>
            </a:pPr>
            <a:r>
              <a:rPr lang="en-GB" altLang="zh-TW" sz="2400" dirty="0">
                <a:latin typeface="Microsoft JhengHei UI" pitchFamily="34" charset="-120"/>
                <a:ea typeface="Microsoft JhengHei UI" pitchFamily="34" charset="-120"/>
              </a:rPr>
              <a:t>States parties to the Convention work together to promote the full and equal enjoyment of human rights and fundamental freedoms by all individuals with disabilities.</a:t>
            </a:r>
            <a:endParaRPr lang="zh-TW" altLang="zh-TW" sz="2400" dirty="0">
              <a:latin typeface="Microsoft JhengHei UI" pitchFamily="34" charset="-120"/>
              <a:ea typeface="Microsoft JhengHei UI" pitchFamily="34" charset="-120"/>
            </a:endParaRPr>
          </a:p>
          <a:p>
            <a:pPr marL="596646" indent="-514350">
              <a:buClrTx/>
              <a:buFont typeface="+mj-lt"/>
              <a:buAutoNum type="arabicPeriod"/>
            </a:pPr>
            <a:endParaRPr lang="zh-TW" altLang="en-US" sz="2400" dirty="0">
              <a:latin typeface="Microsoft JhengHei UI" pitchFamily="34" charset="-120"/>
              <a:ea typeface="Microsoft JhengHei UI" pitchFamily="34" charset="-120"/>
            </a:endParaRPr>
          </a:p>
          <a:p>
            <a:pPr marL="596646" indent="-514350">
              <a:buClrTx/>
              <a:buFont typeface="+mj-lt"/>
              <a:buAutoNum type="arabicPeriod"/>
            </a:pPr>
            <a:r>
              <a:rPr lang="en-GB" altLang="zh-TW" sz="2400" dirty="0">
                <a:latin typeface="Microsoft JhengHei UI" pitchFamily="34" charset="-120"/>
                <a:ea typeface="Microsoft JhengHei UI" pitchFamily="34" charset="-120"/>
              </a:rPr>
              <a:t>The Convention entered into force in China in 2008. As a part of China, Hong Kong is obliged to comply with the Convention and to work together to create an accessible society.</a:t>
            </a:r>
            <a:endParaRPr lang="zh-TW" altLang="zh-TW" sz="2400" dirty="0">
              <a:latin typeface="Microsoft JhengHei UI" pitchFamily="34" charset="-120"/>
              <a:ea typeface="Microsoft JhengHei UI" pitchFamily="34" charset="-120"/>
            </a:endParaRPr>
          </a:p>
          <a:p>
            <a:endParaRPr lang="zh-HK"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4381" y="3361331"/>
            <a:ext cx="2880000" cy="2880000"/>
          </a:xfrm>
          <a:prstGeom prst="rect">
            <a:avLst/>
          </a:prstGeom>
        </p:spPr>
      </p:pic>
    </p:spTree>
    <p:extLst>
      <p:ext uri="{BB962C8B-B14F-4D97-AF65-F5344CB8AC3E}">
        <p14:creationId xmlns:p14="http://schemas.microsoft.com/office/powerpoint/2010/main" val="3253529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ctrTitle"/>
          </p:nvPr>
        </p:nvSpPr>
        <p:spPr>
          <a:xfrm>
            <a:off x="1793333" y="1052398"/>
            <a:ext cx="10398667" cy="2263225"/>
          </a:xfrm>
        </p:spPr>
        <p:txBody>
          <a:bodyPr>
            <a:noAutofit/>
          </a:bodyPr>
          <a:lstStyle/>
          <a:p>
            <a:pPr algn="l"/>
            <a:r>
              <a:rPr lang="en-US" altLang="zh-TW" sz="5500" b="1" dirty="0" smtClean="0">
                <a:solidFill>
                  <a:schemeClr val="tx1"/>
                </a:solidFill>
                <a:latin typeface="Microsoft JhengHei UI" pitchFamily="34" charset="-120"/>
                <a:ea typeface="Microsoft JhengHei UI" pitchFamily="34" charset="-120"/>
              </a:rPr>
              <a:t>Thematic activity</a:t>
            </a:r>
            <a:r>
              <a:rPr lang="zh-TW" altLang="en-US" sz="5500" b="1" dirty="0" smtClean="0">
                <a:solidFill>
                  <a:schemeClr val="tx1"/>
                </a:solidFill>
                <a:latin typeface="Microsoft JhengHei UI" pitchFamily="34" charset="-120"/>
                <a:ea typeface="Microsoft JhengHei UI" pitchFamily="34" charset="-120"/>
              </a:rPr>
              <a:t>：</a:t>
            </a:r>
            <a:r>
              <a:rPr lang="zh-TW" altLang="zh-HK" sz="8000" dirty="0">
                <a:solidFill>
                  <a:schemeClr val="tx1"/>
                </a:solidFill>
                <a:latin typeface="Microsoft JhengHei UI" pitchFamily="34" charset="-120"/>
                <a:ea typeface="Microsoft JhengHei UI" pitchFamily="34" charset="-120"/>
              </a:rPr>
              <a:t/>
            </a:r>
            <a:br>
              <a:rPr lang="zh-TW" altLang="zh-HK" sz="8000" dirty="0">
                <a:solidFill>
                  <a:schemeClr val="tx1"/>
                </a:solidFill>
                <a:latin typeface="Microsoft JhengHei UI" pitchFamily="34" charset="-120"/>
                <a:ea typeface="Microsoft JhengHei UI" pitchFamily="34" charset="-120"/>
              </a:rPr>
            </a:br>
            <a:r>
              <a:rPr lang="en-US" altLang="zh-TW" sz="6000" b="1" dirty="0" smtClean="0">
                <a:solidFill>
                  <a:schemeClr val="tx1"/>
                </a:solidFill>
                <a:latin typeface="Microsoft JhengHei UI" pitchFamily="34" charset="-120"/>
                <a:ea typeface="Microsoft JhengHei UI" pitchFamily="34" charset="-120"/>
              </a:rPr>
              <a:t>Promotion Inclusion </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17013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p:txBody>
          <a:bodyPr>
            <a:normAutofit/>
          </a:bodyPr>
          <a:lstStyle/>
          <a:p>
            <a:r>
              <a:rPr lang="en-US" altLang="zh-TW" sz="6000" b="1" dirty="0" smtClean="0">
                <a:solidFill>
                  <a:srgbClr val="00B050"/>
                </a:solidFill>
                <a:effectLst/>
                <a:latin typeface="Microsoft JhengHei UI" pitchFamily="34" charset="-120"/>
                <a:ea typeface="Microsoft JhengHei UI" pitchFamily="34" charset="-120"/>
              </a:rPr>
              <a:t>Promotion Inclusion </a:t>
            </a:r>
            <a:endParaRPr lang="zh-HK" altLang="en-US" sz="6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763195" y="1420177"/>
            <a:ext cx="9364591" cy="3761433"/>
          </a:xfrm>
        </p:spPr>
        <p:txBody>
          <a:bodyPr>
            <a:normAutofit/>
          </a:bodyPr>
          <a:lstStyle/>
          <a:p>
            <a:pPr marL="596646" lvl="0" indent="-514350">
              <a:buClrTx/>
              <a:buFont typeface="+mj-lt"/>
              <a:buAutoNum type="arabicPeriod"/>
            </a:pPr>
            <a:r>
              <a:rPr lang="en-US" altLang="zh-TW" sz="2400" dirty="0">
                <a:latin typeface="Microsoft JhengHei UI" pitchFamily="34" charset="-120"/>
                <a:ea typeface="Microsoft JhengHei UI" pitchFamily="34" charset="-120"/>
              </a:rPr>
              <a:t>Group Discussion: As primary school students, how can we promote social inclusion for people with disabilities</a:t>
            </a:r>
            <a:r>
              <a:rPr lang="en-US" altLang="zh-TW" sz="2400" dirty="0" smtClean="0">
                <a:latin typeface="Microsoft JhengHei UI" pitchFamily="34" charset="-120"/>
                <a:ea typeface="Microsoft JhengHei UI" pitchFamily="34" charset="-120"/>
              </a:rPr>
              <a:t>?</a:t>
            </a:r>
          </a:p>
          <a:p>
            <a:pPr marL="596646" lvl="0" indent="-514350">
              <a:buClrTx/>
              <a:buFont typeface="+mj-lt"/>
              <a:buAutoNum type="arabicPeriod"/>
            </a:pPr>
            <a:endParaRPr lang="zh-TW" altLang="zh-TW" sz="2400" dirty="0">
              <a:latin typeface="Microsoft JhengHei UI" pitchFamily="34" charset="-120"/>
              <a:ea typeface="Microsoft JhengHei UI" pitchFamily="34" charset="-120"/>
            </a:endParaRPr>
          </a:p>
          <a:p>
            <a:pPr marL="596646" lvl="0" indent="-514350">
              <a:buClrTx/>
              <a:buFont typeface="+mj-lt"/>
              <a:buAutoNum type="arabicPeriod"/>
            </a:pPr>
            <a:r>
              <a:rPr lang="en-US" altLang="zh-TW" sz="2400" dirty="0">
                <a:latin typeface="Microsoft JhengHei UI" pitchFamily="34" charset="-120"/>
                <a:ea typeface="Microsoft JhengHei UI" pitchFamily="34" charset="-120"/>
              </a:rPr>
              <a:t>Each group proposes </a:t>
            </a:r>
            <a:r>
              <a:rPr lang="en-US" altLang="zh-TW" sz="2400" dirty="0">
                <a:solidFill>
                  <a:srgbClr val="FF0000"/>
                </a:solidFill>
                <a:latin typeface="Microsoft JhengHei UI" pitchFamily="34" charset="-120"/>
                <a:ea typeface="Microsoft JhengHei UI" pitchFamily="34" charset="-120"/>
              </a:rPr>
              <a:t>at least three </a:t>
            </a:r>
            <a:r>
              <a:rPr lang="en-US" altLang="zh-TW" sz="2400" dirty="0">
                <a:latin typeface="Microsoft JhengHei UI" pitchFamily="34" charset="-120"/>
                <a:ea typeface="Microsoft JhengHei UI" pitchFamily="34" charset="-120"/>
              </a:rPr>
              <a:t>specific suggestions or action plans</a:t>
            </a:r>
            <a:r>
              <a:rPr lang="en-US" altLang="zh-TW" sz="2400" dirty="0" smtClean="0">
                <a:latin typeface="Microsoft JhengHei UI" pitchFamily="34" charset="-120"/>
                <a:ea typeface="Microsoft JhengHei UI" pitchFamily="34" charset="-120"/>
              </a:rPr>
              <a:t>.</a:t>
            </a:r>
          </a:p>
          <a:p>
            <a:pPr marL="596646" lvl="0" indent="-514350">
              <a:buClrTx/>
              <a:buFont typeface="+mj-lt"/>
              <a:buAutoNum type="arabicPeriod"/>
            </a:pPr>
            <a:endParaRPr lang="zh-TW" altLang="zh-TW" sz="2400" dirty="0">
              <a:latin typeface="Microsoft JhengHei UI" pitchFamily="34" charset="-120"/>
              <a:ea typeface="Microsoft JhengHei UI" pitchFamily="34" charset="-120"/>
            </a:endParaRPr>
          </a:p>
          <a:p>
            <a:pPr marL="596646" lvl="0" indent="-514350">
              <a:buClrTx/>
              <a:buFont typeface="+mj-lt"/>
              <a:buAutoNum type="arabicPeriod"/>
            </a:pPr>
            <a:r>
              <a:rPr lang="en-US" altLang="zh-TW" sz="2400" dirty="0">
                <a:latin typeface="Microsoft JhengHei UI" pitchFamily="34" charset="-120"/>
                <a:ea typeface="Microsoft JhengHei UI" pitchFamily="34" charset="-120"/>
              </a:rPr>
              <a:t>Then, draft and sign "Our Accessibility Charter" together as a commitment to promoting social inclusion for people with disabilities</a:t>
            </a:r>
            <a:r>
              <a:rPr lang="en-US" altLang="zh-TW" sz="2400" dirty="0" smtClean="0">
                <a:latin typeface="Microsoft JhengHei UI" pitchFamily="34" charset="-120"/>
                <a:ea typeface="Microsoft JhengHei UI" pitchFamily="34" charset="-120"/>
              </a:rPr>
              <a:t>.</a:t>
            </a:r>
          </a:p>
          <a:p>
            <a:endParaRPr lang="zh-TW" altLang="en-US" sz="3600" dirty="0"/>
          </a:p>
        </p:txBody>
      </p:sp>
    </p:spTree>
    <p:extLst>
      <p:ext uri="{BB962C8B-B14F-4D97-AF65-F5344CB8AC3E}">
        <p14:creationId xmlns:p14="http://schemas.microsoft.com/office/powerpoint/2010/main" val="115996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3" name="內容版面配置區 2"/>
          <p:cNvSpPr>
            <a:spLocks noGrp="1"/>
          </p:cNvSpPr>
          <p:nvPr>
            <p:ph idx="1"/>
          </p:nvPr>
        </p:nvSpPr>
        <p:spPr>
          <a:xfrm>
            <a:off x="457200" y="2186128"/>
            <a:ext cx="11029950" cy="3795575"/>
          </a:xfrm>
        </p:spPr>
        <p:txBody>
          <a:bodyPr>
            <a:noAutofit/>
          </a:bodyPr>
          <a:lstStyle/>
          <a:p>
            <a:pPr marL="0" indent="0">
              <a:buNone/>
            </a:pPr>
            <a:r>
              <a:rPr lang="en-US" altLang="zh-TW" b="1" dirty="0">
                <a:solidFill>
                  <a:srgbClr val="0070C0"/>
                </a:solidFill>
                <a:latin typeface="Microsoft JhengHei UI" pitchFamily="34" charset="-120"/>
                <a:ea typeface="Microsoft JhengHei UI" pitchFamily="34" charset="-120"/>
              </a:rPr>
              <a:t>In Different Classes, We Learned:</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The abilities and needs of different people with disabilities.</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The importance of auxiliary tools and accessible facilities/services.</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To put ourselves in others' shoes and maintain an open and inclusive attitude towards everyone.</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Not to underestimate our own power; we can also do our best to promote social inclusion for people with and without disabilities.</a:t>
            </a:r>
            <a:endParaRPr lang="zh-TW" altLang="zh-TW" b="1" dirty="0">
              <a:solidFill>
                <a:srgbClr val="0070C0"/>
              </a:solidFill>
              <a:latin typeface="Microsoft JhengHei UI" pitchFamily="34" charset="-120"/>
              <a:ea typeface="Microsoft JhengHei UI" pitchFamily="34" charset="-120"/>
            </a:endParaRPr>
          </a:p>
          <a:p>
            <a:pPr marL="457200" lvl="1" indent="0">
              <a:buNone/>
            </a:pPr>
            <a:endParaRPr lang="en-US" altLang="zh-TW" sz="3400" dirty="0" smtClean="0"/>
          </a:p>
          <a:p>
            <a:pPr lvl="1"/>
            <a:endParaRPr lang="zh-HK" altLang="en-US" dirty="0"/>
          </a:p>
        </p:txBody>
      </p:sp>
      <p:sp>
        <p:nvSpPr>
          <p:cNvPr id="2" name="標題 1"/>
          <p:cNvSpPr>
            <a:spLocks noGrp="1"/>
          </p:cNvSpPr>
          <p:nvPr>
            <p:ph type="title"/>
          </p:nvPr>
        </p:nvSpPr>
        <p:spPr>
          <a:xfrm>
            <a:off x="0" y="533399"/>
            <a:ext cx="12191999" cy="1009651"/>
          </a:xfrm>
        </p:spPr>
        <p:txBody>
          <a:bodyPr>
            <a:noAutofit/>
          </a:bodyPr>
          <a:lstStyle/>
          <a:p>
            <a:r>
              <a:rPr lang="en-US" altLang="zh-TW" sz="6000" b="1" dirty="0" smtClean="0">
                <a:solidFill>
                  <a:schemeClr val="tx1"/>
                </a:solidFill>
                <a:latin typeface="Microsoft JhengHei UI" pitchFamily="34" charset="-120"/>
                <a:ea typeface="Microsoft JhengHei UI" pitchFamily="34" charset="-120"/>
              </a:rPr>
              <a:t>CONCLUSION</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64372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a:xfrm>
            <a:off x="0" y="585917"/>
            <a:ext cx="12192000" cy="1227438"/>
          </a:xfrm>
        </p:spPr>
        <p:txBody>
          <a:bodyPr>
            <a:noAutofit/>
          </a:bodyPr>
          <a:lstStyle/>
          <a:p>
            <a:r>
              <a:rPr lang="en-US" altLang="zh-TW" sz="6000" b="1" dirty="0" smtClean="0">
                <a:solidFill>
                  <a:srgbClr val="00B050"/>
                </a:solidFill>
                <a:latin typeface="Microsoft JhengHei UI" pitchFamily="34" charset="-120"/>
                <a:ea typeface="Microsoft JhengHei UI" pitchFamily="34" charset="-120"/>
              </a:rPr>
              <a:t>Lesson Review </a:t>
            </a:r>
            <a:endParaRPr lang="zh-HK" altLang="en-US"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257300" y="1777320"/>
            <a:ext cx="9734549" cy="3690035"/>
          </a:xfrm>
        </p:spPr>
        <p:txBody>
          <a:bodyPr>
            <a:noAutofit/>
          </a:bodyPr>
          <a:lstStyle/>
          <a:p>
            <a:pPr marL="0" indent="0">
              <a:buClr>
                <a:srgbClr val="0070C0"/>
              </a:buClr>
              <a:buNone/>
            </a:pPr>
            <a:r>
              <a:rPr lang="en-US" altLang="zh-TW" b="1" dirty="0">
                <a:solidFill>
                  <a:srgbClr val="0070C0"/>
                </a:solidFill>
                <a:latin typeface="Microsoft JhengHei UI" pitchFamily="34" charset="-120"/>
                <a:ea typeface="Microsoft JhengHei UI" pitchFamily="34" charset="-120"/>
              </a:rPr>
              <a:t>In the last lesson, we learned:</a:t>
            </a:r>
            <a:endParaRPr lang="zh-TW" altLang="zh-TW" b="1" dirty="0">
              <a:solidFill>
                <a:srgbClr val="0070C0"/>
              </a:solidFill>
              <a:latin typeface="Microsoft JhengHei UI" pitchFamily="34" charset="-120"/>
              <a:ea typeface="Microsoft JhengHei UI" pitchFamily="34" charset="-120"/>
            </a:endParaRPr>
          </a:p>
          <a:p>
            <a:pPr marL="361950" lvl="0" indent="-36195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Not to hold stereotypical impressions or thoughts about people with disabilities.</a:t>
            </a:r>
            <a:endParaRPr lang="zh-TW" altLang="zh-TW" b="1" dirty="0">
              <a:solidFill>
                <a:srgbClr val="0070C0"/>
              </a:solidFill>
              <a:latin typeface="Microsoft JhengHei UI" pitchFamily="34" charset="-120"/>
              <a:ea typeface="Microsoft JhengHei UI" pitchFamily="34" charset="-120"/>
            </a:endParaRPr>
          </a:p>
          <a:p>
            <a:pPr marL="361950" lvl="0" indent="-36195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Everyone has the ability to contribute to society, regardless of whether they have a disability.</a:t>
            </a:r>
            <a:endParaRPr lang="zh-TW" altLang="zh-TW" b="1" dirty="0">
              <a:solidFill>
                <a:srgbClr val="0070C0"/>
              </a:solidFill>
              <a:latin typeface="Microsoft JhengHei UI" pitchFamily="34" charset="-120"/>
              <a:ea typeface="Microsoft JhengHei UI" pitchFamily="34" charset="-120"/>
            </a:endParaRPr>
          </a:p>
          <a:p>
            <a:pPr marL="361950" lvl="0" indent="-36195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To maintain an open and inclusive attitude towards everyone.</a:t>
            </a:r>
            <a:endParaRPr lang="zh-TW" altLang="zh-TW" b="1" dirty="0">
              <a:solidFill>
                <a:srgbClr val="0070C0"/>
              </a:solidFill>
              <a:latin typeface="Microsoft JhengHei UI" pitchFamily="34" charset="-120"/>
              <a:ea typeface="Microsoft JhengHei UI" pitchFamily="34" charset="-120"/>
            </a:endParaRPr>
          </a:p>
          <a:p>
            <a:pPr marL="361950" lvl="0" indent="-36195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Students can assess their own strengths and learn how to use their strengths to help others and contribute to society.</a:t>
            </a:r>
            <a:endParaRPr lang="zh-TW" altLang="zh-TW" b="1" dirty="0">
              <a:solidFill>
                <a:srgbClr val="0070C0"/>
              </a:solidFill>
              <a:latin typeface="Microsoft JhengHei UI" pitchFamily="34" charset="-120"/>
              <a:ea typeface="Microsoft JhengHei UI" pitchFamily="34" charset="-120"/>
            </a:endParaRPr>
          </a:p>
          <a:p>
            <a:pPr marL="1954530" lvl="5" indent="0">
              <a:buNone/>
            </a:pPr>
            <a:endParaRPr lang="en-US" altLang="zh-TW" sz="2600" dirty="0"/>
          </a:p>
          <a:p>
            <a:pPr marL="2411730" lvl="5" indent="-457200">
              <a:buFont typeface="Wingdings" panose="05000000000000000000" pitchFamily="2" charset="2"/>
              <a:buChar char="l"/>
            </a:pPr>
            <a:endParaRPr lang="zh-HK" altLang="en-US" sz="2600" dirty="0"/>
          </a:p>
        </p:txBody>
      </p:sp>
    </p:spTree>
    <p:extLst>
      <p:ext uri="{BB962C8B-B14F-4D97-AF65-F5344CB8AC3E}">
        <p14:creationId xmlns:p14="http://schemas.microsoft.com/office/powerpoint/2010/main" val="335560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1742" y="274638"/>
            <a:ext cx="10430257" cy="1143000"/>
          </a:xfrm>
        </p:spPr>
        <p:txBody>
          <a:bodyPr>
            <a:noAutofit/>
          </a:bodyPr>
          <a:lstStyle/>
          <a:p>
            <a:r>
              <a:rPr lang="en-US" altLang="zh-TW" sz="4500" b="1" dirty="0" smtClean="0">
                <a:solidFill>
                  <a:srgbClr val="0070C0"/>
                </a:solidFill>
                <a:effectLst/>
                <a:latin typeface="Microsoft JhengHei UI" pitchFamily="34" charset="-120"/>
                <a:ea typeface="Microsoft JhengHei UI" pitchFamily="34" charset="-120"/>
              </a:rPr>
              <a:t>Getting Alone with </a:t>
            </a:r>
            <a:br>
              <a:rPr lang="en-US" altLang="zh-TW" sz="4500" b="1" dirty="0" smtClean="0">
                <a:solidFill>
                  <a:srgbClr val="0070C0"/>
                </a:solidFill>
                <a:effectLst/>
                <a:latin typeface="Microsoft JhengHei UI" pitchFamily="34" charset="-120"/>
                <a:ea typeface="Microsoft JhengHei UI" pitchFamily="34" charset="-120"/>
              </a:rPr>
            </a:br>
            <a:r>
              <a:rPr lang="en-US" altLang="zh-TW" sz="4500" b="1" dirty="0" smtClean="0">
                <a:solidFill>
                  <a:srgbClr val="0070C0"/>
                </a:solidFill>
                <a:effectLst/>
                <a:latin typeface="Microsoft JhengHei UI" pitchFamily="34" charset="-120"/>
                <a:ea typeface="Microsoft JhengHei UI" pitchFamily="34" charset="-120"/>
              </a:rPr>
              <a:t>People with Disabilities </a:t>
            </a:r>
            <a:endParaRPr lang="zh-HK" altLang="en-US" sz="4500" b="1" dirty="0">
              <a:solidFill>
                <a:srgbClr val="0070C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18893" y="5993632"/>
            <a:ext cx="10373106" cy="552450"/>
          </a:xfrm>
        </p:spPr>
        <p:txBody>
          <a:bodyPr>
            <a:normAutofit/>
          </a:bodyPr>
          <a:lstStyle/>
          <a:p>
            <a:pPr marL="82296" indent="0">
              <a:buNone/>
            </a:pPr>
            <a:r>
              <a:rPr lang="en-US" altLang="zh-TW" sz="2800" b="1" dirty="0">
                <a:latin typeface="Microsoft JhengHei UI" pitchFamily="34" charset="-120"/>
                <a:ea typeface="Microsoft JhengHei UI" pitchFamily="34" charset="-120"/>
              </a:rPr>
              <a:t>https://youtu.be/66MUFNeucCw?feature=shared</a:t>
            </a:r>
            <a:endParaRPr lang="zh-TW" altLang="zh-TW" sz="2800" b="1"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11" y="1638319"/>
            <a:ext cx="7834831" cy="4355313"/>
          </a:xfrm>
          <a:prstGeom prst="rect">
            <a:avLst/>
          </a:prstGeom>
        </p:spPr>
      </p:pic>
    </p:spTree>
    <p:extLst>
      <p:ext uri="{BB962C8B-B14F-4D97-AF65-F5344CB8AC3E}">
        <p14:creationId xmlns:p14="http://schemas.microsoft.com/office/powerpoint/2010/main" val="427277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000" y="-5169086"/>
            <a:ext cx="21384000" cy="12027086"/>
          </a:xfrm>
          <a:prstGeom prst="rect">
            <a:avLst/>
          </a:prstGeom>
        </p:spPr>
      </p:pic>
      <p:sp>
        <p:nvSpPr>
          <p:cNvPr id="2" name="標題 1"/>
          <p:cNvSpPr>
            <a:spLocks noGrp="1"/>
          </p:cNvSpPr>
          <p:nvPr>
            <p:ph type="ctrTitle"/>
          </p:nvPr>
        </p:nvSpPr>
        <p:spPr>
          <a:xfrm>
            <a:off x="1774796" y="1150228"/>
            <a:ext cx="10417204" cy="2263225"/>
          </a:xfrm>
        </p:spPr>
        <p:txBody>
          <a:bodyPr>
            <a:noAutofit/>
          </a:bodyPr>
          <a:lstStyle/>
          <a:p>
            <a:pPr algn="l"/>
            <a:r>
              <a:rPr lang="en-US" altLang="zh-TW" sz="5500" b="1" dirty="0" smtClean="0">
                <a:solidFill>
                  <a:schemeClr val="tx1"/>
                </a:solidFill>
                <a:latin typeface="Microsoft JhengHei UI" pitchFamily="34" charset="-120"/>
                <a:ea typeface="Microsoft JhengHei UI" pitchFamily="34" charset="-120"/>
              </a:rPr>
              <a:t>Experiential activity</a:t>
            </a:r>
            <a:r>
              <a:rPr lang="zh-TW" altLang="en-US" sz="5500" b="1" dirty="0" smtClean="0">
                <a:solidFill>
                  <a:schemeClr val="tx1"/>
                </a:solidFill>
                <a:latin typeface="Microsoft JhengHei UI" pitchFamily="34" charset="-120"/>
                <a:ea typeface="Microsoft JhengHei UI" pitchFamily="34" charset="-120"/>
              </a:rPr>
              <a:t>：</a:t>
            </a:r>
            <a:r>
              <a:rPr lang="zh-TW" altLang="zh-HK" sz="5500" dirty="0">
                <a:solidFill>
                  <a:schemeClr val="tx1"/>
                </a:solidFill>
                <a:latin typeface="Microsoft JhengHei UI" pitchFamily="34" charset="-120"/>
                <a:ea typeface="Microsoft JhengHei UI" pitchFamily="34" charset="-120"/>
              </a:rPr>
              <a:t/>
            </a:r>
            <a:br>
              <a:rPr lang="zh-TW" altLang="zh-HK" sz="5500" dirty="0">
                <a:solidFill>
                  <a:schemeClr val="tx1"/>
                </a:solidFill>
                <a:latin typeface="Microsoft JhengHei UI" pitchFamily="34" charset="-120"/>
                <a:ea typeface="Microsoft JhengHei UI" pitchFamily="34" charset="-120"/>
              </a:rPr>
            </a:br>
            <a:r>
              <a:rPr lang="en-US" altLang="zh-TW" sz="6000" b="1" dirty="0" smtClean="0">
                <a:solidFill>
                  <a:schemeClr val="tx1"/>
                </a:solidFill>
                <a:latin typeface="Microsoft JhengHei UI" pitchFamily="34" charset="-120"/>
                <a:ea typeface="Microsoft JhengHei UI" pitchFamily="34" charset="-120"/>
              </a:rPr>
              <a:t>guiding the visually impaired </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57133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title"/>
          </p:nvPr>
        </p:nvSpPr>
        <p:spPr>
          <a:xfrm>
            <a:off x="1763186" y="609600"/>
            <a:ext cx="10428813" cy="1013254"/>
          </a:xfrm>
        </p:spPr>
        <p:txBody>
          <a:bodyPr>
            <a:normAutofit/>
          </a:bodyPr>
          <a:lstStyle/>
          <a:p>
            <a:r>
              <a:rPr lang="en-US" altLang="zh-TW" sz="6000" b="1" dirty="0" smtClean="0">
                <a:solidFill>
                  <a:srgbClr val="00B050"/>
                </a:solidFill>
                <a:effectLst/>
                <a:latin typeface="Microsoft JhengHei UI" pitchFamily="34" charset="-120"/>
                <a:ea typeface="Microsoft JhengHei UI" pitchFamily="34" charset="-120"/>
              </a:rPr>
              <a:t>EXPERIENTIAL ACTIVITY</a:t>
            </a:r>
            <a:endParaRPr lang="zh-TW" altLang="en-US" sz="6000"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82874" y="1836746"/>
            <a:ext cx="8705591" cy="3712989"/>
          </a:xfrm>
        </p:spPr>
        <p:txBody>
          <a:bodyPr>
            <a:noAutofit/>
          </a:bodyPr>
          <a:lstStyle/>
          <a:p>
            <a:pPr marL="658368" lvl="2" indent="0">
              <a:buNone/>
            </a:pPr>
            <a:endParaRPr lang="en-US" altLang="zh-TW" sz="2800" dirty="0" smtClean="0"/>
          </a:p>
          <a:p>
            <a:pPr marL="457200" indent="-376238">
              <a:buNone/>
            </a:pPr>
            <a:r>
              <a:rPr lang="en-US" altLang="zh-TW" sz="2800" dirty="0" smtClean="0">
                <a:latin typeface="Microsoft JhengHei UI" pitchFamily="34" charset="-120"/>
                <a:ea typeface="Microsoft JhengHei UI" pitchFamily="34" charset="-120"/>
              </a:rPr>
              <a:t>1. Students </a:t>
            </a:r>
            <a:r>
              <a:rPr lang="en-US" altLang="zh-TW" sz="2800" dirty="0">
                <a:latin typeface="Microsoft JhengHei UI" pitchFamily="34" charset="-120"/>
                <a:ea typeface="Microsoft JhengHei UI" pitchFamily="34" charset="-120"/>
              </a:rPr>
              <a:t>take turns playing the roles of a leader and a visually impaired person. Leader try to lead the visually impaired person while walking.</a:t>
            </a:r>
            <a:endParaRPr lang="zh-TW" altLang="zh-TW" sz="28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300132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6000" b="1" dirty="0" smtClean="0">
                <a:solidFill>
                  <a:srgbClr val="0070C0"/>
                </a:solidFill>
                <a:latin typeface="Microsoft JhengHei UI" pitchFamily="34" charset="-120"/>
                <a:ea typeface="Microsoft JhengHei UI" pitchFamily="34" charset="-120"/>
              </a:rPr>
              <a:t>Guiding the Visually Impaired </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833160" y="4533374"/>
            <a:ext cx="3103969" cy="1524526"/>
          </a:xfrm>
        </p:spPr>
        <p:txBody>
          <a:bodyPr>
            <a:noAutofit/>
          </a:bodyPr>
          <a:lstStyle/>
          <a:p>
            <a:pPr marL="0" indent="0">
              <a:buNone/>
            </a:pPr>
            <a:r>
              <a:rPr lang="en-GB" altLang="zh-TW" sz="1600" dirty="0">
                <a:latin typeface="Microsoft JhengHei UI" pitchFamily="34" charset="-120"/>
                <a:ea typeface="Microsoft JhengHei UI" pitchFamily="34" charset="-120"/>
              </a:rPr>
              <a:t>First, tell the visually impaired person that they are being guided. The guide should touch the visually impaired person's hand lightly with the back of the hand so that the visually impaired person can locate the guide’s position.</a:t>
            </a:r>
            <a:endParaRPr lang="zh-TW" altLang="zh-TW" sz="16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931" y="2036962"/>
            <a:ext cx="2340000" cy="234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381" y="2043842"/>
            <a:ext cx="2340000" cy="2340000"/>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6451" y="2043842"/>
            <a:ext cx="2340000" cy="2340000"/>
          </a:xfrm>
          <a:prstGeom prst="rect">
            <a:avLst/>
          </a:prstGeom>
        </p:spPr>
      </p:pic>
      <p:sp>
        <p:nvSpPr>
          <p:cNvPr id="11" name="向右箭號 10"/>
          <p:cNvSpPr/>
          <p:nvPr/>
        </p:nvSpPr>
        <p:spPr>
          <a:xfrm>
            <a:off x="3867149" y="2972118"/>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7677149" y="2972436"/>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txBox="1">
            <a:spLocks/>
          </p:cNvSpPr>
          <p:nvPr/>
        </p:nvSpPr>
        <p:spPr>
          <a:xfrm>
            <a:off x="4573183" y="4532848"/>
            <a:ext cx="3103969" cy="200931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GB" altLang="zh-TW" sz="1600" dirty="0">
                <a:latin typeface="Microsoft JhengHei UI" pitchFamily="34" charset="-120"/>
                <a:ea typeface="Microsoft JhengHei UI" pitchFamily="34" charset="-120"/>
              </a:rPr>
              <a:t>The visually impaired person should hold the guide’s upper elbow.</a:t>
            </a:r>
            <a:endParaRPr lang="zh-TW" altLang="zh-TW" sz="1600" dirty="0">
              <a:latin typeface="Microsoft JhengHei UI" pitchFamily="34" charset="-120"/>
              <a:ea typeface="Microsoft JhengHei UI" pitchFamily="34" charset="-120"/>
            </a:endParaRPr>
          </a:p>
        </p:txBody>
      </p:sp>
      <p:sp>
        <p:nvSpPr>
          <p:cNvPr id="14" name="內容版面配置區 2"/>
          <p:cNvSpPr txBox="1">
            <a:spLocks/>
          </p:cNvSpPr>
          <p:nvPr/>
        </p:nvSpPr>
        <p:spPr>
          <a:xfrm>
            <a:off x="8173645" y="4532848"/>
            <a:ext cx="3103969" cy="200931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GB" altLang="zh-TW" sz="1600" dirty="0">
                <a:latin typeface="Microsoft JhengHei UI" pitchFamily="34" charset="-120"/>
                <a:ea typeface="Microsoft JhengHei UI" pitchFamily="34" charset="-120"/>
              </a:rPr>
              <a:t>The guide should stand about half a step in front of the visually impaired person.</a:t>
            </a:r>
            <a:endParaRPr lang="zh-TW" altLang="zh-TW" sz="16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070406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6000" b="1" dirty="0">
                <a:solidFill>
                  <a:srgbClr val="0070C0"/>
                </a:solidFill>
                <a:latin typeface="Microsoft JhengHei UI" pitchFamily="34" charset="-120"/>
                <a:ea typeface="Microsoft JhengHei UI" pitchFamily="34" charset="-120"/>
              </a:rPr>
              <a:t>Guiding the Visually Impaired </a:t>
            </a:r>
            <a:endParaRPr lang="zh-HK" altLang="en-US" sz="6000" b="1" dirty="0">
              <a:solidFill>
                <a:srgbClr val="0070C0"/>
              </a:solidFill>
            </a:endParaRPr>
          </a:p>
        </p:txBody>
      </p:sp>
      <p:sp>
        <p:nvSpPr>
          <p:cNvPr id="3" name="內容版面配置區 2"/>
          <p:cNvSpPr>
            <a:spLocks noGrp="1"/>
          </p:cNvSpPr>
          <p:nvPr>
            <p:ph sz="quarter" idx="1"/>
          </p:nvPr>
        </p:nvSpPr>
        <p:spPr>
          <a:xfrm>
            <a:off x="286945" y="4142078"/>
            <a:ext cx="2627719" cy="1201202"/>
          </a:xfrm>
        </p:spPr>
        <p:txBody>
          <a:bodyPr>
            <a:noAutofit/>
          </a:bodyPr>
          <a:lstStyle/>
          <a:p>
            <a:pPr marL="0" indent="0">
              <a:buNone/>
            </a:pPr>
            <a:r>
              <a:rPr lang="en-GB" altLang="zh-TW" sz="1400" dirty="0">
                <a:latin typeface="Microsoft JhengHei UI" pitchFamily="34" charset="-120"/>
                <a:ea typeface="Microsoft JhengHei UI" pitchFamily="34" charset="-120"/>
              </a:rPr>
              <a:t>Walk with the above </a:t>
            </a:r>
            <a:r>
              <a:rPr lang="x-none" altLang="zh-TW" sz="1400" dirty="0">
                <a:latin typeface="Microsoft JhengHei UI" pitchFamily="34" charset="-120"/>
                <a:ea typeface="Microsoft JhengHei UI" pitchFamily="34" charset="-120"/>
              </a:rPr>
              <a:t>holding position </a:t>
            </a:r>
            <a:r>
              <a:rPr lang="en-GB" altLang="zh-TW" sz="1400" dirty="0">
                <a:latin typeface="Microsoft JhengHei UI" pitchFamily="34" charset="-120"/>
                <a:ea typeface="Microsoft JhengHei UI" pitchFamily="34" charset="-120"/>
              </a:rPr>
              <a:t>and distance, keeping an eye on the speed of both parties. </a:t>
            </a:r>
            <a:endParaRPr lang="zh-TW" altLang="zh-TW" sz="14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81" y="1738406"/>
            <a:ext cx="2340000" cy="2340000"/>
          </a:xfrm>
          <a:prstGeom prst="rect">
            <a:avLst/>
          </a:prstGeom>
        </p:spPr>
      </p:pic>
      <p:sp>
        <p:nvSpPr>
          <p:cNvPr id="11" name="向右箭號 10"/>
          <p:cNvSpPr/>
          <p:nvPr/>
        </p:nvSpPr>
        <p:spPr>
          <a:xfrm>
            <a:off x="2676525" y="2735644"/>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5887041" y="2716952"/>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9116605" y="2735644"/>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內容版面配置區 2"/>
          <p:cNvSpPr txBox="1">
            <a:spLocks/>
          </p:cNvSpPr>
          <p:nvPr/>
        </p:nvSpPr>
        <p:spPr>
          <a:xfrm>
            <a:off x="6315874" y="4187064"/>
            <a:ext cx="2627719" cy="120120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GB" altLang="zh-TW" sz="1400" dirty="0">
                <a:latin typeface="Microsoft JhengHei UI" pitchFamily="34" charset="-120"/>
                <a:ea typeface="Microsoft JhengHei UI" pitchFamily="34" charset="-120"/>
              </a:rPr>
              <a:t>When walking up and down the stairs, the visually impaired person should be told to start walking up or down the stairs. The guide should take one step away from the visually impaired person and place the other hand on the handrail.</a:t>
            </a:r>
            <a:endParaRPr lang="zh-TW" altLang="zh-TW" sz="1400" dirty="0">
              <a:latin typeface="Microsoft JhengHei UI" pitchFamily="34" charset="-120"/>
              <a:ea typeface="Microsoft JhengHei UI" pitchFamily="34" charset="-120"/>
            </a:endParaRPr>
          </a:p>
        </p:txBody>
      </p:sp>
      <p:sp>
        <p:nvSpPr>
          <p:cNvPr id="18" name="內容版面配置區 2"/>
          <p:cNvSpPr txBox="1">
            <a:spLocks/>
          </p:cNvSpPr>
          <p:nvPr/>
        </p:nvSpPr>
        <p:spPr>
          <a:xfrm>
            <a:off x="9354743" y="4187064"/>
            <a:ext cx="2627719" cy="120120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GB" altLang="zh-TW" sz="1400" dirty="0">
                <a:latin typeface="Microsoft JhengHei UI" pitchFamily="34" charset="-120"/>
                <a:ea typeface="Microsoft JhengHei UI" pitchFamily="34" charset="-120"/>
              </a:rPr>
              <a:t>When guiding the visually impaired person to sit down, the guide could lead the visually impaired person to the back of the chair and then allow the visually impaired person to find their way down to the seat.</a:t>
            </a:r>
            <a:endParaRPr lang="zh-TW" altLang="zh-TW" sz="1400" dirty="0">
              <a:latin typeface="Microsoft JhengHei UI" pitchFamily="34" charset="-120"/>
              <a:ea typeface="Microsoft JhengHei UI" pitchFamily="34" charset="-120"/>
            </a:endParaRPr>
          </a:p>
        </p:txBody>
      </p:sp>
      <p:sp>
        <p:nvSpPr>
          <p:cNvPr id="19" name="內容版面配置區 2"/>
          <p:cNvSpPr txBox="1">
            <a:spLocks/>
          </p:cNvSpPr>
          <p:nvPr/>
        </p:nvSpPr>
        <p:spPr>
          <a:xfrm>
            <a:off x="3259334" y="4187064"/>
            <a:ext cx="2627719" cy="268021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GB" altLang="zh-TW" sz="1400" dirty="0">
                <a:latin typeface="Microsoft JhengHei UI" pitchFamily="34" charset="-120"/>
                <a:ea typeface="Microsoft JhengHei UI" pitchFamily="34" charset="-120"/>
              </a:rPr>
              <a:t>When passing through narrow passages, the guide should bend the arm being held and put it behind the back. The visually impaired person will then switches to holding the guide’s wrist. The two should walk in unison at a reduced speed.</a:t>
            </a:r>
            <a:endParaRPr lang="zh-TW" altLang="zh-TW" sz="1400" dirty="0">
              <a:latin typeface="Microsoft JhengHei UI" pitchFamily="34" charset="-120"/>
              <a:ea typeface="Microsoft JhengHei UI" pitchFamily="34" charset="-120"/>
            </a:endParaRPr>
          </a:p>
        </p:txBody>
      </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180" y="1800488"/>
            <a:ext cx="2340000" cy="2340000"/>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4251" y="1738406"/>
            <a:ext cx="2340000" cy="2340000"/>
          </a:xfrm>
          <a:prstGeom prst="rect">
            <a:avLst/>
          </a:prstGeom>
        </p:spPr>
      </p:pic>
      <p:pic>
        <p:nvPicPr>
          <p:cNvPr id="20" name="圖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4939" y="1802078"/>
            <a:ext cx="2340000" cy="2340000"/>
          </a:xfrm>
          <a:prstGeom prst="rect">
            <a:avLst/>
          </a:prstGeom>
        </p:spPr>
      </p:pic>
    </p:spTree>
    <p:extLst>
      <p:ext uri="{BB962C8B-B14F-4D97-AF65-F5344CB8AC3E}">
        <p14:creationId xmlns:p14="http://schemas.microsoft.com/office/powerpoint/2010/main" val="1797605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6000" b="1" dirty="0" smtClean="0">
                <a:solidFill>
                  <a:srgbClr val="0070C0"/>
                </a:solidFill>
                <a:latin typeface="Microsoft JhengHei UI" pitchFamily="34" charset="-120"/>
                <a:ea typeface="Microsoft JhengHei UI" pitchFamily="34" charset="-120"/>
              </a:rPr>
              <a:t>People with Visual Impairment</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46" y="1930400"/>
            <a:ext cx="6904567" cy="4282900"/>
          </a:xfrm>
        </p:spPr>
        <p:txBody>
          <a:bodyPr>
            <a:noAutofit/>
          </a:bodyPr>
          <a:lstStyle/>
          <a:p>
            <a:pPr>
              <a:buClrTx/>
              <a:buFont typeface="Wingdings" pitchFamily="2" charset="2"/>
              <a:buChar char="Ø"/>
            </a:pPr>
            <a:r>
              <a:rPr lang="en-GB" altLang="zh-TW" sz="2000" dirty="0">
                <a:latin typeface="Microsoft JhengHei UI" pitchFamily="34" charset="-120"/>
                <a:ea typeface="Microsoft JhengHei UI" pitchFamily="34" charset="-120"/>
              </a:rPr>
              <a:t>When you are talking to them, you should first introduce yourself and let them know who you are.</a:t>
            </a:r>
            <a:endParaRPr lang="zh-TW" altLang="zh-TW" sz="20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0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000" dirty="0" smtClean="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000" dirty="0">
              <a:latin typeface="Microsoft JhengHei UI" pitchFamily="34" charset="-120"/>
              <a:ea typeface="Microsoft JhengHei UI" pitchFamily="34" charset="-120"/>
            </a:endParaRPr>
          </a:p>
          <a:p>
            <a:pPr>
              <a:buClrTx/>
              <a:buFont typeface="Wingdings" pitchFamily="2" charset="2"/>
              <a:buChar char="Ø"/>
            </a:pPr>
            <a:r>
              <a:rPr lang="en-GB" altLang="zh-TW" sz="2000" dirty="0">
                <a:latin typeface="Microsoft JhengHei UI" pitchFamily="34" charset="-120"/>
                <a:ea typeface="Microsoft JhengHei UI" pitchFamily="34" charset="-120"/>
              </a:rPr>
              <a:t>There is no need to deliberately avoid using the words “see” or “look”.</a:t>
            </a:r>
            <a:endParaRPr lang="zh-TW" altLang="zh-TW" sz="2000" dirty="0">
              <a:latin typeface="Microsoft JhengHei UI" pitchFamily="34" charset="-120"/>
              <a:ea typeface="Microsoft JhengHei UI" pitchFamily="34" charset="-120"/>
            </a:endParaRPr>
          </a:p>
          <a:p>
            <a:pPr marL="457200" indent="-457200">
              <a:lnSpc>
                <a:spcPct val="150000"/>
              </a:lnSpc>
              <a:buClrTx/>
              <a:buFont typeface="+mj-lt"/>
              <a:buAutoNum type="arabicPeriod"/>
            </a:pPr>
            <a:endParaRPr lang="en-US" altLang="zh-TW" sz="2400" dirty="0" smtClean="0">
              <a:latin typeface="Microsoft JhengHei UI" pitchFamily="34" charset="-120"/>
              <a:ea typeface="Microsoft JhengHei UI"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531" y="1627781"/>
            <a:ext cx="2520000" cy="252000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531" y="4197393"/>
            <a:ext cx="2520000" cy="2520000"/>
          </a:xfrm>
          <a:prstGeom prst="rect">
            <a:avLst/>
          </a:prstGeom>
        </p:spPr>
      </p:pic>
    </p:spTree>
    <p:extLst>
      <p:ext uri="{BB962C8B-B14F-4D97-AF65-F5344CB8AC3E}">
        <p14:creationId xmlns:p14="http://schemas.microsoft.com/office/powerpoint/2010/main" val="266760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6000" b="1" dirty="0">
                <a:solidFill>
                  <a:srgbClr val="0070C0"/>
                </a:solidFill>
                <a:latin typeface="Microsoft JhengHei UI" pitchFamily="34" charset="-120"/>
                <a:ea typeface="Microsoft JhengHei UI" pitchFamily="34" charset="-120"/>
              </a:rPr>
              <a:t>People with Visual Impairment</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35" y="1930400"/>
            <a:ext cx="6923616" cy="4282900"/>
          </a:xfrm>
        </p:spPr>
        <p:txBody>
          <a:bodyPr>
            <a:noAutofit/>
          </a:bodyPr>
          <a:lstStyle/>
          <a:p>
            <a:pPr>
              <a:buClrTx/>
              <a:buFont typeface="Wingdings" pitchFamily="2" charset="2"/>
              <a:buChar char="Ø"/>
            </a:pPr>
            <a:r>
              <a:rPr lang="en-GB" altLang="zh-TW" sz="2000" dirty="0">
                <a:latin typeface="Microsoft JhengHei UI" pitchFamily="34" charset="-120"/>
                <a:ea typeface="Microsoft JhengHei UI" pitchFamily="34" charset="-120"/>
              </a:rPr>
              <a:t>If you are travelling with them, you can let them hold on to your arm or shoulder so that they can tell if they are walking on a road or stairs.</a:t>
            </a:r>
            <a:endParaRPr lang="zh-TW" altLang="zh-TW" sz="20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0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000" dirty="0" smtClean="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000" dirty="0">
              <a:latin typeface="Microsoft JhengHei UI" pitchFamily="34" charset="-120"/>
              <a:ea typeface="Microsoft JhengHei UI" pitchFamily="34" charset="-120"/>
            </a:endParaRPr>
          </a:p>
          <a:p>
            <a:pPr>
              <a:buClrTx/>
              <a:buFont typeface="Wingdings" pitchFamily="2" charset="2"/>
              <a:buChar char="Ø"/>
            </a:pPr>
            <a:r>
              <a:rPr lang="en-GB" altLang="zh-TW" sz="2000" dirty="0">
                <a:latin typeface="Microsoft JhengHei UI" pitchFamily="34" charset="-120"/>
                <a:ea typeface="Microsoft JhengHei UI" pitchFamily="34" charset="-120"/>
              </a:rPr>
              <a:t>Instead of using fingers or saying “this way” and “that way” to indicate directions, tell them to turn left or right.</a:t>
            </a:r>
            <a:endParaRPr lang="zh-TW" altLang="zh-TW" sz="2000" dirty="0">
              <a:latin typeface="Microsoft JhengHei UI" pitchFamily="34" charset="-120"/>
              <a:ea typeface="Microsoft JhengHei UI" pitchFamily="34" charset="-120"/>
            </a:endParaRPr>
          </a:p>
          <a:p>
            <a:pPr marL="457200" indent="-457200">
              <a:lnSpc>
                <a:spcPct val="150000"/>
              </a:lnSpc>
              <a:buClrTx/>
              <a:buFont typeface="+mj-lt"/>
              <a:buAutoNum type="arabicPeriod"/>
            </a:pPr>
            <a:endParaRPr lang="en-US" altLang="zh-TW" sz="2400" dirty="0" smtClean="0">
              <a:latin typeface="Microsoft JhengHei UI" pitchFamily="34" charset="-120"/>
              <a:ea typeface="Microsoft JhengHei UI"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269" y="1627781"/>
            <a:ext cx="2520000" cy="252000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269" y="4311131"/>
            <a:ext cx="2520000" cy="2520000"/>
          </a:xfrm>
          <a:prstGeom prst="rect">
            <a:avLst/>
          </a:prstGeom>
        </p:spPr>
      </p:pic>
    </p:spTree>
    <p:extLst>
      <p:ext uri="{BB962C8B-B14F-4D97-AF65-F5344CB8AC3E}">
        <p14:creationId xmlns:p14="http://schemas.microsoft.com/office/powerpoint/2010/main" val="934586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中庸">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2_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4.xml><?xml version="1.0" encoding="utf-8"?>
<a:themeOverride xmlns:a="http://schemas.openxmlformats.org/drawingml/2006/main">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5.xml><?xml version="1.0" encoding="utf-8"?>
<a:themeOverride xmlns:a="http://schemas.openxmlformats.org/drawingml/2006/main">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6.xml><?xml version="1.0" encoding="utf-8"?>
<a:themeOverride xmlns:a="http://schemas.openxmlformats.org/drawingml/2006/main">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7.xml><?xml version="1.0" encoding="utf-8"?>
<a:themeOverride xmlns:a="http://schemas.openxmlformats.org/drawingml/2006/main">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8.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415</TotalTime>
  <Words>800</Words>
  <Application>Microsoft Office PowerPoint</Application>
  <PresentationFormat>自訂</PresentationFormat>
  <Paragraphs>75</Paragraphs>
  <Slides>19</Slides>
  <Notes>0</Notes>
  <HiddenSlides>0</HiddenSlides>
  <MMClips>0</MMClips>
  <ScaleCrop>false</ScaleCrop>
  <HeadingPairs>
    <vt:vector size="4" baseType="variant">
      <vt:variant>
        <vt:lpstr>佈景主題</vt:lpstr>
      </vt:variant>
      <vt:variant>
        <vt:i4>8</vt:i4>
      </vt:variant>
      <vt:variant>
        <vt:lpstr>投影片標題</vt:lpstr>
      </vt:variant>
      <vt:variant>
        <vt:i4>19</vt:i4>
      </vt:variant>
    </vt:vector>
  </HeadingPairs>
  <TitlesOfParts>
    <vt:vector size="27" baseType="lpstr">
      <vt:lpstr>波形</vt:lpstr>
      <vt:lpstr>圖釘</vt:lpstr>
      <vt:lpstr>夏至</vt:lpstr>
      <vt:lpstr>中庸</vt:lpstr>
      <vt:lpstr>1_中庸</vt:lpstr>
      <vt:lpstr>流線</vt:lpstr>
      <vt:lpstr>1_波形</vt:lpstr>
      <vt:lpstr>2_中庸</vt:lpstr>
      <vt:lpstr> 《Guide to Accessible Inclusion》 Accessible Inclusion Workshop Session V: Inclusion</vt:lpstr>
      <vt:lpstr>Lesson Review </vt:lpstr>
      <vt:lpstr>Getting Alone with  People with Disabilities </vt:lpstr>
      <vt:lpstr>Experiential activity： guiding the visually impaired </vt:lpstr>
      <vt:lpstr>EXPERIENTIAL ACTIVITY</vt:lpstr>
      <vt:lpstr>Guiding the Visually Impaired </vt:lpstr>
      <vt:lpstr>Guiding the Visually Impaired </vt:lpstr>
      <vt:lpstr>People with Visual Impairment</vt:lpstr>
      <vt:lpstr>People with Visual Impairment</vt:lpstr>
      <vt:lpstr>People with Visual Impairment</vt:lpstr>
      <vt:lpstr>People with physical disabilities</vt:lpstr>
      <vt:lpstr>People with physical disabilities</vt:lpstr>
      <vt:lpstr>People with hearing impairments</vt:lpstr>
      <vt:lpstr>Simple Sign Language</vt:lpstr>
      <vt:lpstr>Simple Sign Language </vt:lpstr>
      <vt:lpstr>The Convention on the Rights of Persons with Disabilities</vt:lpstr>
      <vt:lpstr>Thematic activity： Promotion Inclusion </vt:lpstr>
      <vt:lpstr>Promotion Inclusion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第一節  尊重不同差異</dc:title>
  <dc:creator>User</dc:creator>
  <cp:lastModifiedBy>FSD</cp:lastModifiedBy>
  <cp:revision>71</cp:revision>
  <cp:lastPrinted>2024-06-19T03:35:59Z</cp:lastPrinted>
  <dcterms:created xsi:type="dcterms:W3CDTF">2023-11-22T11:48:44Z</dcterms:created>
  <dcterms:modified xsi:type="dcterms:W3CDTF">2024-08-02T05:40:36Z</dcterms:modified>
</cp:coreProperties>
</file>