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1" r:id="rId2"/>
    <p:sldMasterId id="2147483713" r:id="rId3"/>
    <p:sldMasterId id="2147483725" r:id="rId4"/>
    <p:sldMasterId id="2147483737" r:id="rId5"/>
    <p:sldMasterId id="2147483749" r:id="rId6"/>
  </p:sldMasterIdLst>
  <p:sldIdLst>
    <p:sldId id="287" r:id="rId7"/>
    <p:sldId id="272" r:id="rId8"/>
    <p:sldId id="291" r:id="rId9"/>
    <p:sldId id="288" r:id="rId10"/>
    <p:sldId id="269" r:id="rId11"/>
    <p:sldId id="274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292" r:id="rId21"/>
    <p:sldId id="289" r:id="rId22"/>
    <p:sldId id="280" r:id="rId23"/>
    <p:sldId id="312" r:id="rId24"/>
    <p:sldId id="313" r:id="rId25"/>
    <p:sldId id="314" r:id="rId26"/>
    <p:sldId id="315" r:id="rId27"/>
    <p:sldId id="316" r:id="rId28"/>
    <p:sldId id="318" r:id="rId29"/>
    <p:sldId id="286" r:id="rId30"/>
    <p:sldId id="290" r:id="rId31"/>
    <p:sldId id="278" r:id="rId32"/>
    <p:sldId id="284" r:id="rId33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40" d="100"/>
          <a:sy n="40" d="100"/>
        </p:scale>
        <p:origin x="-1410" y="-10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3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8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40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4" y="1009655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31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7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71" y="5357597"/>
            <a:ext cx="1618428" cy="365125"/>
          </a:xfrm>
        </p:spPr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5" y="5357597"/>
            <a:ext cx="6713127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4" y="5357597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40" y="2239435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3" y="3725339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2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500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92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2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8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7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9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5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9" y="5885677"/>
            <a:ext cx="1618428" cy="365125"/>
          </a:xfrm>
        </p:spPr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9" y="5829266"/>
            <a:ext cx="4696809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21" y="5896966"/>
            <a:ext cx="738697" cy="365125"/>
          </a:xfrm>
        </p:spPr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2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4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500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8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90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51" y="5888742"/>
            <a:ext cx="1618428" cy="365125"/>
          </a:xfrm>
        </p:spPr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9" y="5831042"/>
            <a:ext cx="4425391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9" y="5900031"/>
            <a:ext cx="738697" cy="365125"/>
          </a:xfrm>
        </p:spPr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5" y="925695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5" y="1106317"/>
            <a:ext cx="690503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HK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橢圓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4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30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21" y="4074179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609600" y="2133603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117600" y="1143008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44000" y="274644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524000" y="274645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780524" y="236543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828803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HK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HK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HK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8331200" y="6248405"/>
            <a:ext cx="3556000" cy="365125"/>
          </a:xfrm>
        </p:spPr>
        <p:txBody>
          <a:bodyPr rtlCol="0"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2133600" y="6248211"/>
            <a:ext cx="6096000" cy="365125"/>
          </a:xfrm>
        </p:spPr>
        <p:txBody>
          <a:bodyPr rtlCol="0"/>
          <a:lstStyle/>
          <a:p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37600" y="609605"/>
            <a:ext cx="27432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8737600" y="6248407"/>
            <a:ext cx="2946400" cy="365125"/>
          </a:xfrm>
        </p:spPr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09605" y="6248212"/>
            <a:ext cx="7431311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Rectangle 8"/>
          <p:cNvSpPr/>
          <p:nvPr/>
        </p:nvSpPr>
        <p:spPr>
          <a:xfrm>
            <a:off x="460590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3981" y="3055625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1" name="Rectangle 10"/>
          <p:cNvSpPr/>
          <p:nvPr/>
        </p:nvSpPr>
        <p:spPr>
          <a:xfrm>
            <a:off x="722429" y="4559281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629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8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13" name="Rectangle 12"/>
          <p:cNvSpPr/>
          <p:nvPr/>
        </p:nvSpPr>
        <p:spPr>
          <a:xfrm>
            <a:off x="602636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56876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3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5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5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3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2" y="408376"/>
            <a:ext cx="11014229" cy="103942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2" y="408376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2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2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3" y="342900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2256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6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6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6002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61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5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7" y="351414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32"/>
            <a:ext cx="1980708" cy="578898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4"/>
            <a:ext cx="8229600" cy="57912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1859762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5"/>
            <a:ext cx="812800" cy="365125"/>
          </a:xfrm>
        </p:spPr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30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5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7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4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9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8" y="6250169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2" y="6250168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60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4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91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4" y="817587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4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9" y="5809157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4" y="5809157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40" y="5809157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1087900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25091" y="21106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243843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350501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HK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8128000" y="6248405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812803" y="6248211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2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3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2" y="408376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2FEB99-4BA1-4A8E-B351-3B305E8122C5}" type="datetimeFigureOut">
              <a:rPr lang="zh-HK" altLang="en-US" smtClean="0"/>
              <a:t>4/9/2024</a:t>
            </a:fld>
            <a:endParaRPr lang="zh-HK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5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612DF1-4DF7-447B-B1B9-2AF9F0AC3CAA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2000" y="-5169086"/>
            <a:ext cx="21383999" cy="1202708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3391573"/>
          </a:xfrm>
        </p:spPr>
        <p:txBody>
          <a:bodyPr>
            <a:noAutofit/>
          </a:bodyPr>
          <a:lstStyle/>
          <a:p>
            <a:r>
              <a:rPr lang="en-US" altLang="zh-TW" sz="55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《</a:t>
            </a:r>
            <a:r>
              <a:rPr lang="zh-TW" altLang="en-US" sz="55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無障礙共融</a:t>
            </a:r>
            <a:r>
              <a:rPr lang="en-US" altLang="zh-TW" sz="55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Guide》</a:t>
            </a:r>
            <a:br>
              <a:rPr lang="en-US" altLang="zh-TW" sz="55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</a:br>
            <a:r>
              <a:rPr lang="zh-TW" altLang="en-US" sz="55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傷健共融工作坊</a:t>
            </a:r>
            <a:r>
              <a:rPr lang="en-US" altLang="zh-TW" sz="55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/>
            </a:r>
            <a:br>
              <a:rPr lang="en-US" altLang="zh-TW" sz="55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</a:br>
            <a:r>
              <a:rPr lang="zh-TW" altLang="zh-HK" sz="5500" b="1" dirty="0" smtClean="0">
                <a:solidFill>
                  <a:schemeClr val="bg1"/>
                </a:solidFill>
                <a:latin typeface="Microsoft JhengHei UI" pitchFamily="34" charset="-120"/>
                <a:ea typeface="Microsoft JhengHei UI" pitchFamily="34" charset="-120"/>
              </a:rPr>
              <a:t>第</a:t>
            </a:r>
            <a:r>
              <a:rPr lang="zh-TW" altLang="en-US" sz="5500" b="1" dirty="0" smtClean="0">
                <a:solidFill>
                  <a:schemeClr val="bg1"/>
                </a:solidFill>
                <a:latin typeface="Microsoft JhengHei UI" pitchFamily="34" charset="-120"/>
                <a:ea typeface="Microsoft JhengHei UI" pitchFamily="34" charset="-120"/>
              </a:rPr>
              <a:t>三</a:t>
            </a:r>
            <a:r>
              <a:rPr lang="zh-TW" altLang="zh-HK" sz="5500" b="1" dirty="0" smtClean="0">
                <a:solidFill>
                  <a:schemeClr val="bg1"/>
                </a:solidFill>
                <a:latin typeface="Microsoft JhengHei UI" pitchFamily="34" charset="-120"/>
                <a:ea typeface="Microsoft JhengHei UI" pitchFamily="34" charset="-120"/>
              </a:rPr>
              <a:t>節</a:t>
            </a:r>
            <a:r>
              <a:rPr lang="en-US" altLang="zh-TW" sz="5500" b="1" dirty="0" smtClean="0">
                <a:solidFill>
                  <a:schemeClr val="bg1"/>
                </a:solidFill>
                <a:latin typeface="Microsoft JhengHei UI" pitchFamily="34" charset="-120"/>
                <a:ea typeface="Microsoft JhengHei UI" pitchFamily="34" charset="-120"/>
              </a:rPr>
              <a:t>︰</a:t>
            </a:r>
            <a:r>
              <a:rPr lang="zh-TW" altLang="en-US" sz="5500" b="1" dirty="0" smtClean="0">
                <a:solidFill>
                  <a:schemeClr val="bg1"/>
                </a:solidFill>
                <a:latin typeface="Microsoft JhengHei UI" pitchFamily="34" charset="-120"/>
                <a:ea typeface="Microsoft JhengHei UI" pitchFamily="34" charset="-120"/>
              </a:rPr>
              <a:t>無障礙</a:t>
            </a:r>
            <a:endParaRPr lang="zh-TW" altLang="en-US" sz="5500" b="1" dirty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2124" y="-5169561"/>
            <a:ext cx="21384843" cy="12027561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17011" y="4662916"/>
            <a:ext cx="2098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Microsoft JhengHei UI" pitchFamily="34" charset="-120"/>
                <a:ea typeface="Microsoft JhengHei UI" pitchFamily="34" charset="-120"/>
              </a:rPr>
              <a:t>勞工及福利局</a:t>
            </a:r>
            <a:r>
              <a:rPr lang="en-US" altLang="zh-TW" b="1" dirty="0" smtClean="0">
                <a:latin typeface="Microsoft JhengHei UI" pitchFamily="34" charset="-120"/>
                <a:ea typeface="Microsoft JhengHei UI" pitchFamily="34" charset="-120"/>
              </a:rPr>
              <a:t> </a:t>
            </a:r>
            <a:r>
              <a:rPr lang="zh-TW" altLang="en-US" b="1" dirty="0" smtClean="0">
                <a:latin typeface="Microsoft JhengHei UI" pitchFamily="34" charset="-120"/>
                <a:ea typeface="Microsoft JhengHei UI" pitchFamily="34" charset="-120"/>
              </a:rPr>
              <a:t>贊助</a:t>
            </a:r>
            <a:endParaRPr lang="en-US" altLang="zh-TW" b="1" dirty="0" smtClean="0"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17011" y="5632939"/>
            <a:ext cx="1500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Microsoft JhengHei UI" pitchFamily="34" charset="-120"/>
                <a:ea typeface="Microsoft JhengHei UI" pitchFamily="34" charset="-120"/>
              </a:rPr>
              <a:t>製作</a:t>
            </a:r>
            <a:endParaRPr lang="en-US" altLang="zh-TW" b="1" dirty="0" smtClean="0"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8" y="5351405"/>
            <a:ext cx="2761200" cy="101651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68" y="4037582"/>
            <a:ext cx="162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4300" lvl="0" indent="0"/>
            <a:r>
              <a:rPr lang="zh-TW" altLang="en-US" sz="6000" b="1" u="sng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聽障</a:t>
            </a:r>
            <a:r>
              <a:rPr lang="zh-TW" altLang="zh-TW" sz="6000" b="1" u="sng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人士</a:t>
            </a:r>
            <a:r>
              <a:rPr lang="zh-TW" altLang="zh-TW" sz="60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的輔助</a:t>
            </a:r>
            <a:r>
              <a:rPr lang="zh-TW" altLang="zh-TW" sz="60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工具：</a:t>
            </a:r>
            <a:endParaRPr lang="en-US" altLang="zh-TW" sz="6000" b="1" dirty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1619" y="2279452"/>
            <a:ext cx="5429639" cy="3880773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US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(1) </a:t>
            </a:r>
            <a:r>
              <a:rPr lang="zh-TW" altLang="en-US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助聽器</a:t>
            </a:r>
            <a:endParaRPr lang="zh-TW" altLang="en-US" sz="4000" b="1" dirty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lvl="1" indent="0" defTabSz="457200">
              <a:spcBef>
                <a:spcPts val="0"/>
              </a:spcBef>
              <a:buClrTx/>
              <a:buNone/>
              <a:defRPr/>
            </a:pPr>
            <a:r>
              <a:rPr lang="zh-TW" altLang="en-US" sz="2800" dirty="0" smtClean="0">
                <a:latin typeface="Microsoft JhengHei UI" pitchFamily="34" charset="-120"/>
                <a:ea typeface="Microsoft JhengHei UI" pitchFamily="34" charset="-12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放大</a:t>
            </a:r>
            <a:r>
              <a:rPr lang="zh-TW" altLang="en-US" sz="28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聲音，方便聽障人收聽</a:t>
            </a:r>
            <a:r>
              <a:rPr lang="zh-TW" altLang="en-US" sz="2800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聲音</a:t>
            </a:r>
            <a:endParaRPr lang="en-US" altLang="zh-TW" sz="2800" dirty="0" smtClean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lvl="1" indent="0" defTabSz="457200">
              <a:spcBef>
                <a:spcPts val="0"/>
              </a:spcBef>
              <a:buClrTx/>
              <a:buNone/>
              <a:defRPr/>
            </a:pPr>
            <a:r>
              <a:rPr lang="en-US" altLang="zh-TW" sz="28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和</a:t>
            </a:r>
            <a:r>
              <a:rPr lang="zh-TW" altLang="en-US" sz="28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語言內容。</a:t>
            </a:r>
            <a:endParaRPr lang="en-US" altLang="zh-TW" sz="2800" dirty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114300" indent="0">
              <a:buNone/>
            </a:pPr>
            <a:endParaRPr lang="zh-TW" altLang="en-US" sz="4000" b="1" dirty="0"/>
          </a:p>
          <a:p>
            <a:pPr marL="114300" lvl="0" indent="0">
              <a:buNone/>
            </a:pPr>
            <a:endParaRPr lang="en-US" altLang="zh-TW" sz="4000" b="1" dirty="0" smtClean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61" y="2932386"/>
            <a:ext cx="4537403" cy="254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10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4300" lvl="0" indent="0"/>
            <a:r>
              <a:rPr lang="zh-TW" altLang="en-US" sz="6000" b="1" u="sng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聽障</a:t>
            </a:r>
            <a:r>
              <a:rPr lang="zh-TW" altLang="zh-TW" sz="6000" b="1" u="sng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人士</a:t>
            </a:r>
            <a:r>
              <a:rPr lang="zh-TW" altLang="zh-TW" sz="60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的輔助</a:t>
            </a:r>
            <a:r>
              <a:rPr lang="zh-TW" altLang="zh-TW" sz="60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工具：</a:t>
            </a:r>
            <a:endParaRPr lang="en-US" altLang="zh-TW" sz="6000" b="1" dirty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1619" y="2279452"/>
            <a:ext cx="5429639" cy="3880773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US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(2) </a:t>
            </a:r>
            <a:r>
              <a:rPr lang="zh-TW" altLang="en-US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人工</a:t>
            </a:r>
            <a:r>
              <a:rPr lang="zh-TW" altLang="en-US" sz="4000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耳蝸</a:t>
            </a:r>
          </a:p>
          <a:p>
            <a:pPr marL="114300" indent="0">
              <a:buNone/>
            </a:pPr>
            <a:r>
              <a:rPr lang="zh-TW" altLang="en-US" sz="28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植入耳中可以起到傳導聲音的作用。</a:t>
            </a:r>
            <a:endParaRPr lang="en-US" altLang="zh-TW" sz="2800" dirty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114300" indent="0">
              <a:buNone/>
            </a:pPr>
            <a:endParaRPr lang="zh-TW" altLang="en-US" sz="4000" b="1" dirty="0"/>
          </a:p>
          <a:p>
            <a:pPr marL="114300" lvl="0" indent="0">
              <a:buNone/>
            </a:pPr>
            <a:endParaRPr lang="en-US" altLang="zh-TW" sz="4000" b="1" dirty="0" smtClean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60" y="2505457"/>
            <a:ext cx="2268701" cy="340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17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4300" lvl="0" indent="0"/>
            <a:r>
              <a:rPr lang="zh-TW" altLang="en-US" sz="6000" b="1" u="sng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視障</a:t>
            </a:r>
            <a:r>
              <a:rPr lang="zh-TW" altLang="zh-TW" sz="6000" b="1" u="sng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人士</a:t>
            </a:r>
            <a:r>
              <a:rPr lang="zh-TW" altLang="zh-TW" sz="60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的輔助</a:t>
            </a:r>
            <a:r>
              <a:rPr lang="zh-TW" altLang="zh-TW" sz="60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工具：</a:t>
            </a:r>
            <a:endParaRPr lang="en-US" altLang="zh-TW" sz="6000" b="1" dirty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1619" y="2279452"/>
            <a:ext cx="5429639" cy="3880773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US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(1) </a:t>
            </a:r>
            <a:r>
              <a:rPr lang="zh-TW" altLang="en-US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白</a:t>
            </a:r>
            <a:r>
              <a:rPr lang="zh-TW" altLang="en-US" sz="4000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杖</a:t>
            </a:r>
          </a:p>
          <a:p>
            <a:pPr marL="0" lvl="1" indent="0" defTabSz="457200">
              <a:spcBef>
                <a:spcPts val="0"/>
              </a:spcBef>
              <a:buClrTx/>
              <a:buNone/>
              <a:defRPr/>
            </a:pPr>
            <a:r>
              <a:rPr lang="zh-TW" altLang="en-US" sz="2800" dirty="0" smtClean="0">
                <a:latin typeface="Microsoft JhengHei UI" pitchFamily="34" charset="-120"/>
                <a:ea typeface="Microsoft JhengHei UI" pitchFamily="34" charset="-12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 透過</a:t>
            </a:r>
            <a:r>
              <a:rPr lang="zh-TW" altLang="en-US" sz="28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擺動白杖來知道前方</a:t>
            </a:r>
            <a:r>
              <a:rPr lang="zh-TW" altLang="en-US" sz="2800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情況</a:t>
            </a:r>
            <a:endParaRPr lang="en-US" altLang="zh-TW" sz="2800" dirty="0" smtClean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lvl="1" indent="0" defTabSz="457200">
              <a:spcBef>
                <a:spcPts val="0"/>
              </a:spcBef>
              <a:buClrTx/>
              <a:buNone/>
              <a:defRPr/>
            </a:pPr>
            <a:r>
              <a:rPr lang="en-US" altLang="zh-TW" sz="28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 </a:t>
            </a:r>
            <a:r>
              <a:rPr lang="zh-TW" altLang="en-US" sz="2800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和障礙</a:t>
            </a:r>
            <a:r>
              <a:rPr lang="zh-TW" altLang="en-US" sz="28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。</a:t>
            </a:r>
            <a:endParaRPr lang="en-US" altLang="zh-TW" sz="2800" dirty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114300" indent="0">
              <a:buNone/>
            </a:pPr>
            <a:endParaRPr lang="zh-TW" altLang="en-US" sz="4000" b="1" dirty="0"/>
          </a:p>
          <a:p>
            <a:pPr marL="114300" lvl="0" indent="0">
              <a:buNone/>
            </a:pPr>
            <a:endParaRPr lang="en-US" altLang="zh-TW" sz="4000" b="1" dirty="0" smtClean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62" y="2195086"/>
            <a:ext cx="2513617" cy="376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77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4300" lvl="0" indent="0"/>
            <a:r>
              <a:rPr lang="zh-TW" altLang="en-US" sz="6000" b="1" u="sng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視障</a:t>
            </a:r>
            <a:r>
              <a:rPr lang="zh-TW" altLang="zh-TW" sz="6000" b="1" u="sng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人士</a:t>
            </a:r>
            <a:r>
              <a:rPr lang="zh-TW" altLang="zh-TW" sz="60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的輔助</a:t>
            </a:r>
            <a:r>
              <a:rPr lang="zh-TW" altLang="zh-TW" sz="60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工具：</a:t>
            </a:r>
            <a:endParaRPr lang="en-US" altLang="zh-TW" sz="6000" b="1" dirty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1619" y="2279452"/>
            <a:ext cx="5429639" cy="3880773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US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(2) </a:t>
            </a:r>
            <a:r>
              <a:rPr lang="zh-TW" altLang="en-US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放大器</a:t>
            </a:r>
            <a:endParaRPr lang="zh-TW" altLang="en-US" sz="4000" b="1" dirty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114300" indent="0">
              <a:buNone/>
            </a:pPr>
            <a:r>
              <a:rPr lang="zh-TW" altLang="en-US" sz="28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可以放大字體或影像，方便閱讀文字或影像內容。</a:t>
            </a:r>
            <a:endParaRPr lang="en-US" altLang="zh-TW" sz="2800" dirty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114300" indent="0">
              <a:buNone/>
            </a:pPr>
            <a:endParaRPr lang="zh-TW" altLang="en-US" sz="4000" b="1" dirty="0"/>
          </a:p>
          <a:p>
            <a:pPr marL="114300" lvl="0" indent="0">
              <a:buNone/>
            </a:pPr>
            <a:endParaRPr lang="en-US" altLang="zh-TW" sz="4000" b="1" dirty="0" smtClean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61" y="2474745"/>
            <a:ext cx="4626199" cy="308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88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4300" lvl="0" indent="0"/>
            <a:r>
              <a:rPr lang="zh-TW" altLang="en-US" sz="6000" b="1" u="sng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視障</a:t>
            </a:r>
            <a:r>
              <a:rPr lang="zh-TW" altLang="zh-TW" sz="6000" b="1" u="sng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人士</a:t>
            </a:r>
            <a:r>
              <a:rPr lang="zh-TW" altLang="zh-TW" sz="60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的輔助</a:t>
            </a:r>
            <a:r>
              <a:rPr lang="zh-TW" altLang="zh-TW" sz="60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工具：</a:t>
            </a:r>
            <a:endParaRPr lang="en-US" altLang="zh-TW" sz="6000" b="1" dirty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1619" y="2279452"/>
            <a:ext cx="5429639" cy="3880773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US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(3) </a:t>
            </a:r>
            <a:r>
              <a:rPr lang="zh-TW" altLang="en-US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點</a:t>
            </a:r>
            <a:r>
              <a:rPr lang="zh-TW" altLang="en-US" sz="4000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字機</a:t>
            </a:r>
          </a:p>
          <a:p>
            <a:pPr marL="114300" indent="0">
              <a:buNone/>
            </a:pPr>
            <a:r>
              <a:rPr lang="zh-TW" altLang="en-US" sz="28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將字轉成凸點，讓視障人可以透過手指觸摸來理解文字內容。</a:t>
            </a:r>
            <a:endParaRPr lang="en-US" altLang="zh-TW" sz="2800" dirty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114300" indent="0">
              <a:buNone/>
            </a:pPr>
            <a:endParaRPr lang="zh-TW" altLang="en-US" sz="4000" b="1" dirty="0"/>
          </a:p>
          <a:p>
            <a:pPr marL="114300" lvl="0" indent="0">
              <a:buNone/>
            </a:pPr>
            <a:endParaRPr lang="en-US" altLang="zh-TW" sz="4000" b="1" dirty="0" smtClean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59" y="2459422"/>
            <a:ext cx="4705927" cy="314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76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38241" y="431504"/>
            <a:ext cx="10453759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6000" b="1" dirty="0" smtClean="0">
                <a:solidFill>
                  <a:srgbClr val="00B050"/>
                </a:solidFill>
                <a:effectLst/>
                <a:latin typeface="Microsoft JhengHei UI" pitchFamily="34" charset="-120"/>
                <a:ea typeface="Microsoft JhengHei UI" pitchFamily="34" charset="-120"/>
              </a:rPr>
              <a:t>認識導盲犬</a:t>
            </a:r>
            <a:r>
              <a:rPr lang="en-US" altLang="zh-TW" sz="6000" b="1" dirty="0">
                <a:effectLst/>
                <a:latin typeface="Microsoft JhengHei UI" pitchFamily="34" charset="-120"/>
                <a:ea typeface="Microsoft JhengHei UI" pitchFamily="34" charset="-120"/>
              </a:rPr>
              <a:t> </a:t>
            </a:r>
            <a:endParaRPr lang="zh-HK" altLang="en-US" sz="6000" b="1" dirty="0">
              <a:effectLst/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38241" y="5777350"/>
            <a:ext cx="10453759" cy="617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b="1" dirty="0">
                <a:latin typeface="Microsoft JhengHei UI" pitchFamily="34" charset="-120"/>
                <a:ea typeface="Microsoft JhengHei UI" pitchFamily="34" charset="-120"/>
              </a:rPr>
              <a:t>https://</a:t>
            </a:r>
            <a:r>
              <a:rPr lang="en-US" altLang="zh-TW" b="1" dirty="0">
                <a:latin typeface="Microsoft JhengHei UI" pitchFamily="34" charset="-120"/>
                <a:ea typeface="Microsoft JhengHei UI" pitchFamily="34" charset="-120"/>
              </a:rPr>
              <a:t>youtu.be/5GlLp2daugY?feature=shared</a:t>
            </a:r>
            <a:endParaRPr lang="zh-TW" altLang="zh-TW" b="1" dirty="0"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41" y="1574504"/>
            <a:ext cx="7043152" cy="414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26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785" y="-730800"/>
            <a:ext cx="13492785" cy="75888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656791"/>
            <a:ext cx="10972800" cy="1143000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00B050"/>
                </a:solidFill>
                <a:latin typeface="Microsoft JhengHei UI" pitchFamily="34" charset="-120"/>
                <a:ea typeface="Microsoft JhengHei UI" pitchFamily="34" charset="-120"/>
              </a:rPr>
              <a:t>導</a:t>
            </a:r>
            <a:r>
              <a:rPr lang="zh-TW" altLang="en-US" sz="6000" b="1" dirty="0">
                <a:solidFill>
                  <a:srgbClr val="00B050"/>
                </a:solidFill>
                <a:latin typeface="Microsoft JhengHei UI" pitchFamily="34" charset="-120"/>
                <a:ea typeface="Microsoft JhengHei UI" pitchFamily="34" charset="-120"/>
              </a:rPr>
              <a:t>盲犬</a:t>
            </a:r>
            <a:endParaRPr lang="zh-HK" altLang="en-US" sz="6000" b="1" dirty="0">
              <a:solidFill>
                <a:srgbClr val="00B050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36899" y="1662720"/>
            <a:ext cx="8596668" cy="4458921"/>
          </a:xfrm>
        </p:spPr>
        <p:txBody>
          <a:bodyPr>
            <a:noAutofit/>
          </a:bodyPr>
          <a:lstStyle/>
          <a:p>
            <a:pPr marL="731520" indent="-457200">
              <a:spcBef>
                <a:spcPts val="0"/>
              </a:spcBef>
              <a:buFont typeface="Wingdings" pitchFamily="2" charset="2"/>
              <a:buChar char="l"/>
            </a:pPr>
            <a:endParaRPr lang="en-US" altLang="zh-TW" sz="2800" dirty="0" smtClean="0">
              <a:latin typeface="Microsoft JhengHei UI" pitchFamily="34" charset="-120"/>
              <a:ea typeface="Microsoft JhengHei UI" pitchFamily="34" charset="-120"/>
            </a:endParaRPr>
          </a:p>
          <a:p>
            <a:pPr marL="630238" indent="-357188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zh-TW" altLang="en-US" sz="2800" dirty="0" smtClean="0">
                <a:latin typeface="Microsoft JhengHei UI" pitchFamily="34" charset="-120"/>
                <a:ea typeface="Microsoft JhengHei UI" pitchFamily="34" charset="-120"/>
              </a:rPr>
              <a:t>導</a:t>
            </a:r>
            <a:r>
              <a:rPr lang="zh-TW" altLang="en-US" sz="2800" dirty="0">
                <a:latin typeface="Microsoft JhengHei UI" pitchFamily="34" charset="-120"/>
                <a:ea typeface="Microsoft JhengHei UI" pitchFamily="34" charset="-120"/>
              </a:rPr>
              <a:t>盲犬的工作是帶領視障人士走路，牠們就像視障人士的第二雙眼睛</a:t>
            </a:r>
            <a:r>
              <a:rPr lang="zh-TW" altLang="en-US" sz="2800" dirty="0" smtClean="0">
                <a:latin typeface="Microsoft JhengHei UI" pitchFamily="34" charset="-120"/>
                <a:ea typeface="Microsoft JhengHei UI" pitchFamily="34" charset="-120"/>
              </a:rPr>
              <a:t>。</a:t>
            </a:r>
            <a:endParaRPr lang="en-US" altLang="zh-TW" sz="2800" dirty="0" smtClean="0">
              <a:latin typeface="Microsoft JhengHei UI" pitchFamily="34" charset="-120"/>
              <a:ea typeface="Microsoft JhengHei UI" pitchFamily="34" charset="-120"/>
            </a:endParaRPr>
          </a:p>
          <a:p>
            <a:pPr marL="630238" lvl="0" indent="-357188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endParaRPr lang="en-US" altLang="zh-TW" sz="2800" dirty="0" smtClean="0">
              <a:latin typeface="Microsoft JhengHei UI" pitchFamily="34" charset="-120"/>
              <a:ea typeface="Microsoft JhengHei UI" pitchFamily="34" charset="-120"/>
            </a:endParaRPr>
          </a:p>
          <a:p>
            <a:pPr marL="630238" lvl="0" indent="-357188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endParaRPr lang="en-US" altLang="zh-TW" sz="1800" dirty="0">
              <a:latin typeface="Microsoft JhengHei UI" pitchFamily="34" charset="-120"/>
              <a:ea typeface="Microsoft JhengHei UI" pitchFamily="34" charset="-120"/>
            </a:endParaRPr>
          </a:p>
          <a:p>
            <a:pPr marL="630238" lvl="0" indent="-357188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zh-TW" altLang="en-US" sz="2800" dirty="0">
                <a:latin typeface="Microsoft JhengHei UI" pitchFamily="34" charset="-120"/>
                <a:ea typeface="Microsoft JhengHei UI" pitchFamily="34" charset="-120"/>
              </a:rPr>
              <a:t>導盲犬不會像的士一樣，直接接載視障人士到目的地。導盲犬的使用者是要知道怎麼到達目的地，再指示導盲犬直行或轉彎，而導盲犬的工作就是負責帶著視障人士不會摔倒或撞到</a:t>
            </a:r>
            <a:r>
              <a:rPr lang="zh-TW" altLang="en-US" sz="2800" dirty="0" smtClean="0">
                <a:latin typeface="Microsoft JhengHei UI" pitchFamily="34" charset="-120"/>
                <a:ea typeface="Microsoft JhengHei UI" pitchFamily="34" charset="-120"/>
              </a:rPr>
              <a:t>東西。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3" y="1732177"/>
            <a:ext cx="2160000" cy="2160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3" y="4039741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93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785" y="-730800"/>
            <a:ext cx="13492785" cy="75888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00B050"/>
                </a:solidFill>
                <a:latin typeface="Microsoft JhengHei UI" pitchFamily="34" charset="-120"/>
                <a:ea typeface="Microsoft JhengHei UI" pitchFamily="34" charset="-120"/>
              </a:rPr>
              <a:t>導</a:t>
            </a:r>
            <a:r>
              <a:rPr lang="zh-TW" altLang="en-US" sz="6000" b="1" dirty="0">
                <a:solidFill>
                  <a:srgbClr val="00B050"/>
                </a:solidFill>
                <a:latin typeface="Microsoft JhengHei UI" pitchFamily="34" charset="-120"/>
                <a:ea typeface="Microsoft JhengHei UI" pitchFamily="34" charset="-120"/>
              </a:rPr>
              <a:t>盲犬</a:t>
            </a:r>
            <a:endParaRPr lang="zh-HK" altLang="en-US" sz="6000" b="1" dirty="0">
              <a:solidFill>
                <a:srgbClr val="00B050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26934" y="2056642"/>
            <a:ext cx="8596668" cy="301985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zh-TW" altLang="en-US" sz="2800" dirty="0" smtClean="0">
                <a:latin typeface="Microsoft JhengHei UI" pitchFamily="34" charset="-120"/>
                <a:ea typeface="Microsoft JhengHei UI" pitchFamily="34" charset="-120"/>
              </a:rPr>
              <a:t>訓練</a:t>
            </a:r>
            <a:r>
              <a:rPr lang="zh-TW" altLang="en-US" sz="2800" dirty="0">
                <a:latin typeface="Microsoft JhengHei UI" pitchFamily="34" charset="-120"/>
                <a:ea typeface="Microsoft JhengHei UI" pitchFamily="34" charset="-120"/>
              </a:rPr>
              <a:t>導盲犬需要一年時間，首先要讓狗狗學會乖乖在家，然後再學習適應各種環境，像是商店、街市等等</a:t>
            </a:r>
            <a:r>
              <a:rPr lang="zh-TW" altLang="en-US" sz="2800" dirty="0" smtClean="0">
                <a:latin typeface="Microsoft JhengHei UI" pitchFamily="34" charset="-120"/>
                <a:ea typeface="Microsoft JhengHei UI" pitchFamily="34" charset="-120"/>
              </a:rPr>
              <a:t>。</a:t>
            </a:r>
            <a:endParaRPr lang="en-US" altLang="zh-TW" sz="2800" dirty="0" smtClean="0">
              <a:latin typeface="Microsoft JhengHei UI" pitchFamily="34" charset="-120"/>
              <a:ea typeface="Microsoft JhengHei UI" pitchFamily="34" charset="-120"/>
            </a:endParaRPr>
          </a:p>
          <a:p>
            <a:pPr marL="0" lvl="0" indent="0">
              <a:buNone/>
            </a:pPr>
            <a:r>
              <a:rPr lang="zh-TW" altLang="en-US" sz="2800" dirty="0" smtClean="0">
                <a:latin typeface="Microsoft JhengHei UI" pitchFamily="34" charset="-120"/>
                <a:ea typeface="Microsoft JhengHei UI" pitchFamily="34" charset="-120"/>
              </a:rPr>
              <a:t>訓練</a:t>
            </a:r>
            <a:r>
              <a:rPr lang="zh-TW" altLang="en-US" sz="2800" dirty="0">
                <a:latin typeface="Microsoft JhengHei UI" pitchFamily="34" charset="-120"/>
                <a:ea typeface="Microsoft JhengHei UI" pitchFamily="34" charset="-120"/>
              </a:rPr>
              <a:t>時也會用飼料作獎勵讓作們學會聽從各種指令。訓練完成後，導盲犬會跟一位視障人士進行配對和練習，如果兩者很適應，導盲犬便會正式投入工作，幫助視障人士自由地外出生活。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4" y="2339109"/>
            <a:ext cx="2416029" cy="241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7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00B050"/>
                </a:solidFill>
                <a:latin typeface="Microsoft JhengHei UI" pitchFamily="34" charset="-120"/>
                <a:ea typeface="Microsoft JhengHei UI" pitchFamily="34" charset="-120"/>
              </a:rPr>
              <a:t>導</a:t>
            </a:r>
            <a:r>
              <a:rPr lang="zh-TW" altLang="en-US" sz="6000" b="1" dirty="0">
                <a:solidFill>
                  <a:srgbClr val="00B050"/>
                </a:solidFill>
                <a:latin typeface="Microsoft JhengHei UI" pitchFamily="34" charset="-120"/>
                <a:ea typeface="Microsoft JhengHei UI" pitchFamily="34" charset="-120"/>
              </a:rPr>
              <a:t>盲犬</a:t>
            </a:r>
            <a:endParaRPr lang="zh-HK" altLang="en-US" sz="6000" b="1" dirty="0">
              <a:solidFill>
                <a:srgbClr val="00B050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6699" y="1872549"/>
            <a:ext cx="11198972" cy="6026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sz="2800" b="1" dirty="0"/>
              <a:t>如果在街上看到導盲犬正在工作，記得</a:t>
            </a:r>
            <a:r>
              <a:rPr lang="zh-TW" altLang="zh-TW" sz="2800" b="1" dirty="0" smtClean="0"/>
              <a:t>要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「</a:t>
            </a:r>
            <a:r>
              <a:rPr lang="zh-TW" altLang="zh-TW" sz="2800" b="1" dirty="0">
                <a:solidFill>
                  <a:srgbClr val="FF0000"/>
                </a:solidFill>
              </a:rPr>
              <a:t>三不一問」</a:t>
            </a:r>
            <a:r>
              <a:rPr lang="en-US" altLang="zh-TW" sz="2800" b="1" dirty="0"/>
              <a:t>:</a:t>
            </a:r>
            <a:endParaRPr lang="zh-TW" altLang="zh-TW" sz="2800" b="1" dirty="0"/>
          </a:p>
          <a:p>
            <a:pPr marL="0" lvl="0" indent="0">
              <a:buNone/>
            </a:pPr>
            <a:endParaRPr lang="zh-TW" altLang="en-US" sz="2800" dirty="0"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39" y="2642646"/>
            <a:ext cx="2160000" cy="2160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542003" y="3244337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kern="100" dirty="0" smtClean="0">
                <a:solidFill>
                  <a:schemeClr val="bg1"/>
                </a:solidFill>
              </a:rPr>
              <a:t>不</a:t>
            </a:r>
            <a:r>
              <a:rPr lang="zh-TW" altLang="zh-TW" kern="100" dirty="0">
                <a:solidFill>
                  <a:schemeClr val="bg1"/>
                </a:solidFill>
              </a:rPr>
              <a:t>不干擾：</a:t>
            </a:r>
            <a:endParaRPr lang="zh-TW" altLang="zh-TW" kern="100" dirty="0">
              <a:solidFill>
                <a:schemeClr val="bg1"/>
              </a:solidFill>
              <a:latin typeface="Calibri"/>
              <a:cs typeface="Times New Roman"/>
            </a:endParaRPr>
          </a:p>
          <a:p>
            <a:r>
              <a:rPr lang="zh-TW" altLang="zh-TW" kern="100" dirty="0" smtClean="0">
                <a:solidFill>
                  <a:schemeClr val="bg1"/>
                </a:solidFill>
              </a:rPr>
              <a:t>干擾</a:t>
            </a:r>
            <a:r>
              <a:rPr lang="zh-TW" altLang="zh-TW" kern="100" dirty="0">
                <a:solidFill>
                  <a:schemeClr val="bg1"/>
                </a:solidFill>
              </a:rPr>
              <a:t>：</a:t>
            </a:r>
            <a:endParaRPr lang="zh-TW" altLang="zh-TW" kern="100" dirty="0">
              <a:solidFill>
                <a:schemeClr val="bg1"/>
              </a:solidFill>
              <a:latin typeface="Calibri"/>
              <a:cs typeface="Times New Roman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7535" y="5047278"/>
            <a:ext cx="2423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kern="100" dirty="0" smtClean="0">
                <a:solidFill>
                  <a:srgbClr val="FF0000"/>
                </a:solidFill>
                <a:latin typeface="Microsoft JhengHei UI" pitchFamily="34" charset="-120"/>
                <a:ea typeface="Microsoft JhengHei UI" pitchFamily="34" charset="-120"/>
              </a:rPr>
              <a:t>不干擾</a:t>
            </a:r>
            <a:endParaRPr lang="en-US" altLang="zh-TW" b="1" kern="100" dirty="0">
              <a:solidFill>
                <a:srgbClr val="FF000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r>
              <a:rPr lang="zh-TW" altLang="zh-TW" b="1" kern="100" dirty="0" smtClean="0">
                <a:latin typeface="Microsoft JhengHei UI" pitchFamily="34" charset="-120"/>
                <a:ea typeface="Microsoft JhengHei UI" pitchFamily="34" charset="-120"/>
              </a:rPr>
              <a:t>不要</a:t>
            </a:r>
            <a:r>
              <a:rPr lang="zh-TW" altLang="zh-TW" b="1" kern="100" dirty="0">
                <a:latin typeface="Microsoft JhengHei UI" pitchFamily="34" charset="-120"/>
                <a:ea typeface="Microsoft JhengHei UI" pitchFamily="34" charset="-120"/>
              </a:rPr>
              <a:t>以聲音或手勢吸引導盲犬，也不要任意撫摸導盲犬。</a:t>
            </a:r>
            <a:endParaRPr lang="en-US" altLang="zh-TW" b="1" kern="100" dirty="0"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875" y="2642646"/>
            <a:ext cx="2158175" cy="2160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397091" y="5047279"/>
            <a:ext cx="2423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b="1" kern="100" dirty="0">
                <a:solidFill>
                  <a:srgbClr val="FF0000"/>
                </a:solidFill>
                <a:latin typeface="Microsoft JhengHei UI" pitchFamily="34" charset="-120"/>
                <a:ea typeface="Microsoft JhengHei UI" pitchFamily="34" charset="-120"/>
              </a:rPr>
              <a:t>不</a:t>
            </a:r>
            <a:r>
              <a:rPr lang="zh-TW" altLang="zh-TW" b="1" kern="100" dirty="0" smtClean="0">
                <a:solidFill>
                  <a:srgbClr val="FF0000"/>
                </a:solidFill>
                <a:latin typeface="Microsoft JhengHei UI" pitchFamily="34" charset="-120"/>
                <a:ea typeface="Microsoft JhengHei UI" pitchFamily="34" charset="-120"/>
              </a:rPr>
              <a:t>餵食</a:t>
            </a:r>
            <a:endParaRPr lang="zh-TW" altLang="zh-TW" b="1" kern="100" dirty="0">
              <a:solidFill>
                <a:srgbClr val="FF0000"/>
              </a:solidFill>
              <a:latin typeface="Microsoft JhengHei UI" pitchFamily="34" charset="-120"/>
              <a:ea typeface="Microsoft JhengHei UI" pitchFamily="34" charset="-120"/>
              <a:cs typeface="Times New Roman"/>
            </a:endParaRPr>
          </a:p>
          <a:p>
            <a:r>
              <a:rPr lang="zh-TW" altLang="zh-TW" b="1" kern="100" dirty="0">
                <a:latin typeface="Microsoft JhengHei UI" pitchFamily="34" charset="-120"/>
                <a:ea typeface="Microsoft JhengHei UI" pitchFamily="34" charset="-120"/>
              </a:rPr>
              <a:t>絕對不要以任何食物吸引或餵食導盲犬。</a:t>
            </a:r>
            <a:endParaRPr lang="zh-TW" altLang="zh-TW" b="1" kern="100" dirty="0">
              <a:latin typeface="Microsoft JhengHei UI" pitchFamily="34" charset="-120"/>
              <a:ea typeface="Microsoft JhengHei UI" pitchFamily="34" charset="-120"/>
              <a:cs typeface="Times New Roman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74459" y="5033401"/>
            <a:ext cx="2423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b="1" kern="100" dirty="0">
                <a:solidFill>
                  <a:srgbClr val="FF0000"/>
                </a:solidFill>
                <a:latin typeface="Microsoft JhengHei UI" pitchFamily="34" charset="-120"/>
                <a:ea typeface="Microsoft JhengHei UI" pitchFamily="34" charset="-120"/>
              </a:rPr>
              <a:t>不</a:t>
            </a:r>
            <a:r>
              <a:rPr lang="zh-TW" altLang="zh-TW" b="1" kern="100" dirty="0" smtClean="0">
                <a:solidFill>
                  <a:srgbClr val="FF0000"/>
                </a:solidFill>
                <a:latin typeface="Microsoft JhengHei UI" pitchFamily="34" charset="-120"/>
                <a:ea typeface="Microsoft JhengHei UI" pitchFamily="34" charset="-120"/>
              </a:rPr>
              <a:t>拒絕</a:t>
            </a:r>
            <a:endParaRPr lang="zh-TW" altLang="zh-TW" b="1" kern="100" dirty="0">
              <a:solidFill>
                <a:srgbClr val="FF0000"/>
              </a:solidFill>
              <a:latin typeface="Microsoft JhengHei UI" pitchFamily="34" charset="-120"/>
              <a:ea typeface="Microsoft JhengHei UI" pitchFamily="34" charset="-120"/>
              <a:cs typeface="Times New Roman"/>
            </a:endParaRPr>
          </a:p>
          <a:p>
            <a:r>
              <a:rPr lang="zh-TW" altLang="zh-TW" b="1" kern="100" dirty="0">
                <a:latin typeface="Microsoft JhengHei UI" pitchFamily="34" charset="-120"/>
                <a:ea typeface="Microsoft JhengHei UI" pitchFamily="34" charset="-120"/>
              </a:rPr>
              <a:t>歡迎導盲犬進入公共場所</a:t>
            </a:r>
            <a:endParaRPr lang="en-US" altLang="zh-TW" b="1" kern="100" dirty="0"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014566" y="4817650"/>
            <a:ext cx="27307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b="1" kern="100" dirty="0">
                <a:solidFill>
                  <a:srgbClr val="FF0000"/>
                </a:solidFill>
                <a:latin typeface="Microsoft JhengHei UI" pitchFamily="34" charset="-120"/>
                <a:ea typeface="Microsoft JhengHei UI" pitchFamily="34" charset="-120"/>
              </a:rPr>
              <a:t>一問</a:t>
            </a:r>
            <a:endParaRPr lang="zh-TW" altLang="zh-TW" b="1" kern="100" dirty="0">
              <a:solidFill>
                <a:srgbClr val="FF0000"/>
              </a:solidFill>
              <a:latin typeface="Microsoft JhengHei UI" pitchFamily="34" charset="-120"/>
              <a:ea typeface="Microsoft JhengHei UI" pitchFamily="34" charset="-120"/>
              <a:cs typeface="Times New Roman"/>
            </a:endParaRPr>
          </a:p>
          <a:p>
            <a:r>
              <a:rPr lang="zh-TW" altLang="zh-TW" b="1" kern="100" dirty="0">
                <a:latin typeface="Microsoft JhengHei UI" pitchFamily="34" charset="-120"/>
                <a:ea typeface="Microsoft JhengHei UI" pitchFamily="34" charset="-120"/>
              </a:rPr>
              <a:t>如果看到視障人士有需要，可以主動問他是否需要幫忙。如果想要認識導盲犬，也要先得到導盲犬主人的同意。</a:t>
            </a:r>
            <a:endParaRPr lang="zh-TW" altLang="zh-TW" b="1" kern="100" dirty="0">
              <a:latin typeface="Microsoft JhengHei UI" pitchFamily="34" charset="-120"/>
              <a:ea typeface="Microsoft JhengHei UI" pitchFamily="34" charset="-120"/>
              <a:cs typeface="Times New Roman"/>
            </a:endParaRP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416" y="2653447"/>
            <a:ext cx="2160000" cy="2160000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991" y="2642646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68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7030A0"/>
                </a:solidFill>
              </a:rPr>
              <a:t>無障礙設施</a:t>
            </a:r>
            <a:endParaRPr lang="zh-HK" altLang="en-US" sz="6000" b="1" dirty="0">
              <a:solidFill>
                <a:srgbClr val="7030A0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6699" y="1872549"/>
            <a:ext cx="11198972" cy="60264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zh-TW" altLang="en-US" sz="2800" b="1" dirty="0">
                <a:latin typeface="Microsoft JhengHei UI" pitchFamily="34" charset="-120"/>
                <a:ea typeface="Microsoft JhengHei UI" pitchFamily="34" charset="-120"/>
              </a:rPr>
              <a:t>常見的無障礙設施包括</a:t>
            </a:r>
            <a:r>
              <a:rPr lang="zh-TW" altLang="zh-TW" sz="2800" b="1" dirty="0">
                <a:latin typeface="Microsoft JhengHei UI" pitchFamily="34" charset="-120"/>
                <a:ea typeface="Microsoft JhengHei UI" pitchFamily="34" charset="-120"/>
              </a:rPr>
              <a:t>：</a:t>
            </a:r>
            <a:endParaRPr lang="en-US" altLang="zh-TW" sz="2800" b="1" dirty="0">
              <a:latin typeface="Microsoft JhengHei UI" pitchFamily="34" charset="-120"/>
              <a:ea typeface="Microsoft JhengHei UI" pitchFamily="34" charset="-120"/>
            </a:endParaRPr>
          </a:p>
          <a:p>
            <a:pPr marL="0" lvl="0" indent="0">
              <a:buNone/>
            </a:pPr>
            <a:endParaRPr lang="zh-TW" altLang="en-US" sz="2800" dirty="0"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42003" y="3244337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kern="100" dirty="0" smtClean="0">
                <a:solidFill>
                  <a:schemeClr val="bg1"/>
                </a:solidFill>
              </a:rPr>
              <a:t>不</a:t>
            </a:r>
            <a:r>
              <a:rPr lang="zh-TW" altLang="zh-TW" kern="100" dirty="0">
                <a:solidFill>
                  <a:schemeClr val="bg1"/>
                </a:solidFill>
              </a:rPr>
              <a:t>不干擾：</a:t>
            </a:r>
            <a:endParaRPr lang="zh-TW" altLang="zh-TW" kern="100" dirty="0">
              <a:solidFill>
                <a:schemeClr val="bg1"/>
              </a:solidFill>
              <a:latin typeface="Calibri"/>
              <a:cs typeface="Times New Roman"/>
            </a:endParaRPr>
          </a:p>
          <a:p>
            <a:r>
              <a:rPr lang="zh-TW" altLang="zh-TW" kern="100" dirty="0" smtClean="0">
                <a:solidFill>
                  <a:schemeClr val="bg1"/>
                </a:solidFill>
              </a:rPr>
              <a:t>干擾</a:t>
            </a:r>
            <a:r>
              <a:rPr lang="zh-TW" altLang="zh-TW" kern="100" dirty="0">
                <a:solidFill>
                  <a:schemeClr val="bg1"/>
                </a:solidFill>
              </a:rPr>
              <a:t>：</a:t>
            </a:r>
            <a:endParaRPr lang="zh-TW" altLang="zh-TW" kern="100" dirty="0">
              <a:solidFill>
                <a:schemeClr val="bg1"/>
              </a:solidFill>
              <a:latin typeface="Calibri"/>
              <a:cs typeface="Times New Roman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7535" y="5047278"/>
            <a:ext cx="2423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斜道</a:t>
            </a:r>
            <a:endParaRPr lang="zh-TW" altLang="en-US" sz="3200" b="1" dirty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lvl="1" defTabSz="457200">
              <a:defRPr/>
            </a:pPr>
            <a:r>
              <a:rPr lang="zh-TW" altLang="zh-TW" dirty="0">
                <a:solidFill>
                  <a:schemeClr val="dk1"/>
                </a:solidFill>
                <a:latin typeface="Microsoft JhengHei UI" pitchFamily="34" charset="-120"/>
                <a:ea typeface="Microsoft JhengHei UI" pitchFamily="34" charset="-120"/>
              </a:rPr>
              <a:t>方便輪椅使用者上落不同地方。</a:t>
            </a:r>
            <a:endParaRPr lang="en-US" altLang="zh-TW" dirty="0">
              <a:solidFill>
                <a:schemeClr val="dk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97091" y="5047279"/>
            <a:ext cx="2423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暢通易</a:t>
            </a:r>
            <a:r>
              <a:rPr lang="zh-TW" altLang="zh-TW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達洗手間</a:t>
            </a:r>
            <a:endParaRPr lang="zh-TW" altLang="en-US" sz="3200" b="1" dirty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r>
              <a:rPr lang="zh-TW" altLang="zh-TW" dirty="0">
                <a:solidFill>
                  <a:schemeClr val="dk1"/>
                </a:solidFill>
                <a:latin typeface="Microsoft JhengHei UI" pitchFamily="34" charset="-120"/>
                <a:ea typeface="Microsoft JhengHei UI" pitchFamily="34" charset="-120"/>
              </a:rPr>
              <a:t>方便輪椅使用者等有需要人士使用的洗手間</a:t>
            </a:r>
            <a:r>
              <a:rPr lang="zh-TW" altLang="en-US" dirty="0">
                <a:solidFill>
                  <a:schemeClr val="dk1"/>
                </a:solidFill>
                <a:latin typeface="Microsoft JhengHei UI" pitchFamily="34" charset="-120"/>
                <a:ea typeface="Microsoft JhengHei UI" pitchFamily="34" charset="-120"/>
              </a:rPr>
              <a:t>。</a:t>
            </a:r>
            <a:endParaRPr lang="en-US" altLang="zh-TW" dirty="0">
              <a:solidFill>
                <a:schemeClr val="dk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74459" y="5047279"/>
            <a:ext cx="2423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引路徑</a:t>
            </a:r>
            <a:endParaRPr lang="zh-TW" altLang="en-US" b="1" dirty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lvl="1" defTabSz="457200">
              <a:defRPr/>
            </a:pPr>
            <a:r>
              <a:rPr lang="zh-TW" altLang="zh-TW" dirty="0">
                <a:solidFill>
                  <a:schemeClr val="dk1"/>
                </a:solidFill>
                <a:latin typeface="Microsoft JhengHei UI" pitchFamily="34" charset="-120"/>
                <a:ea typeface="Microsoft JhengHei UI" pitchFamily="34" charset="-120"/>
              </a:rPr>
              <a:t>帶領視障人士到達安全的地方。</a:t>
            </a:r>
            <a:endParaRPr lang="en-US" altLang="zh-TW" dirty="0">
              <a:solidFill>
                <a:schemeClr val="dk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014566" y="5047279"/>
            <a:ext cx="2730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觸摸地圖</a:t>
            </a:r>
            <a:endParaRPr lang="zh-TW" altLang="en-US" b="1" dirty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lvl="1" defTabSz="457200">
              <a:defRPr/>
            </a:pPr>
            <a:r>
              <a:rPr lang="zh-TW" altLang="zh-TW" dirty="0">
                <a:solidFill>
                  <a:schemeClr val="dk1"/>
                </a:solidFill>
                <a:latin typeface="Microsoft JhengHei UI" pitchFamily="34" charset="-120"/>
                <a:ea typeface="Microsoft JhengHei UI" pitchFamily="34" charset="-120"/>
              </a:rPr>
              <a:t>方便視障人士閱讀的地圖。</a:t>
            </a:r>
            <a:endParaRPr lang="en-US" altLang="zh-TW" dirty="0">
              <a:solidFill>
                <a:schemeClr val="dk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405" y="2759650"/>
            <a:ext cx="2352000" cy="176400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003" y="2506528"/>
            <a:ext cx="1755000" cy="234000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4439" y="2798418"/>
            <a:ext cx="2335122" cy="1751342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465" y="2493076"/>
            <a:ext cx="1878945" cy="235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12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800" y="-730808"/>
            <a:ext cx="13492799" cy="758880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625081"/>
            <a:ext cx="12191999" cy="1202485"/>
          </a:xfrm>
        </p:spPr>
        <p:txBody>
          <a:bodyPr>
            <a:noAutofit/>
          </a:bodyPr>
          <a:lstStyle/>
          <a:p>
            <a:r>
              <a:rPr lang="zh-TW" altLang="en-US" sz="6000" b="1" dirty="0">
                <a:solidFill>
                  <a:srgbClr val="00B050"/>
                </a:solidFill>
                <a:latin typeface="Microsoft JhengHei UI" pitchFamily="34" charset="-120"/>
                <a:ea typeface="Microsoft JhengHei UI" pitchFamily="34" charset="-120"/>
              </a:rPr>
              <a:t>上節回顧</a:t>
            </a:r>
            <a:endParaRPr lang="zh-HK" altLang="en-US" sz="6000" b="1" dirty="0">
              <a:solidFill>
                <a:srgbClr val="00B050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703390"/>
            <a:ext cx="12191999" cy="3903326"/>
          </a:xfrm>
        </p:spPr>
        <p:txBody>
          <a:bodyPr>
            <a:noAutofit/>
          </a:bodyPr>
          <a:lstStyle/>
          <a:p>
            <a:pPr marL="2141538" lvl="0" indent="-433388">
              <a:spcBef>
                <a:spcPts val="400"/>
              </a:spcBef>
              <a:buNone/>
            </a:pPr>
            <a:r>
              <a:rPr lang="zh-TW" altLang="en-US" sz="3200" b="1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在上節課堂</a:t>
            </a:r>
            <a:r>
              <a:rPr lang="zh-TW" altLang="en-US" sz="32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中，我們學習到：</a:t>
            </a:r>
            <a:endParaRPr lang="en-US" altLang="zh-TW" sz="3200" b="1" dirty="0" smtClean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2141538" lvl="1" indent="-433388">
              <a:lnSpc>
                <a:spcPct val="150000"/>
              </a:lnSpc>
              <a:spcBef>
                <a:spcPts val="4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視障人士的需要</a:t>
            </a:r>
            <a:endParaRPr lang="en-US" altLang="zh-TW" sz="3200" b="1" dirty="0" smtClean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2141538" lvl="1" indent="-433388">
              <a:lnSpc>
                <a:spcPct val="150000"/>
              </a:lnSpc>
              <a:spcBef>
                <a:spcPts val="4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聽障人</a:t>
            </a:r>
            <a:r>
              <a:rPr lang="zh-TW" altLang="en-US" sz="3200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士的</a:t>
            </a:r>
            <a:r>
              <a:rPr lang="zh-TW" altLang="en-US" sz="32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需要</a:t>
            </a:r>
            <a:endParaRPr lang="en-US" altLang="zh-TW" sz="3200" b="1" dirty="0" smtClean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2141538" lvl="1" indent="-433388">
              <a:lnSpc>
                <a:spcPct val="150000"/>
              </a:lnSpc>
              <a:spcBef>
                <a:spcPts val="4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以</a:t>
            </a:r>
            <a:r>
              <a:rPr lang="zh-TW" altLang="zh-TW" sz="32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包容</a:t>
            </a:r>
            <a:r>
              <a:rPr lang="zh-TW" altLang="zh-TW" sz="3200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和平等的態度和殘疾人士</a:t>
            </a:r>
            <a:r>
              <a:rPr lang="zh-TW" altLang="zh-TW" sz="32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相處</a:t>
            </a:r>
            <a:endParaRPr lang="en-US" altLang="zh-TW" sz="3200" b="1" dirty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2141538" lvl="1" indent="-433388">
              <a:lnSpc>
                <a:spcPct val="150000"/>
              </a:lnSpc>
              <a:spcBef>
                <a:spcPts val="4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2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在有需要時為</a:t>
            </a:r>
            <a:r>
              <a:rPr lang="zh-TW" altLang="zh-TW" sz="3200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殘疾</a:t>
            </a:r>
            <a:r>
              <a:rPr lang="zh-TW" altLang="zh-TW" sz="32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人士</a:t>
            </a:r>
            <a:r>
              <a:rPr lang="zh-TW" altLang="en-US" sz="32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提供協助</a:t>
            </a:r>
            <a:endParaRPr lang="en-US" altLang="zh-TW" sz="3200" b="1" dirty="0" smtClean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99475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7030A0"/>
                </a:solidFill>
              </a:rPr>
              <a:t>無障礙</a:t>
            </a:r>
            <a:r>
              <a:rPr lang="zh-TW" altLang="en-US" sz="6000" b="1" dirty="0" smtClean="0">
                <a:solidFill>
                  <a:srgbClr val="7030A0"/>
                </a:solidFill>
              </a:rPr>
              <a:t>設施</a:t>
            </a:r>
            <a:endParaRPr lang="zh-HK" altLang="en-US" sz="6000" b="1" dirty="0">
              <a:solidFill>
                <a:srgbClr val="7030A0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6699" y="1872549"/>
            <a:ext cx="11198972" cy="60264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zh-TW" altLang="en-US" sz="2800" b="1" dirty="0">
                <a:latin typeface="Microsoft JhengHei UI" pitchFamily="34" charset="-120"/>
                <a:ea typeface="Microsoft JhengHei UI" pitchFamily="34" charset="-120"/>
              </a:rPr>
              <a:t>常見的無障礙設施包括</a:t>
            </a:r>
            <a:r>
              <a:rPr lang="zh-TW" altLang="zh-TW" sz="2800" b="1" dirty="0">
                <a:latin typeface="Microsoft JhengHei UI" pitchFamily="34" charset="-120"/>
                <a:ea typeface="Microsoft JhengHei UI" pitchFamily="34" charset="-120"/>
              </a:rPr>
              <a:t>：</a:t>
            </a:r>
            <a:endParaRPr lang="en-US" altLang="zh-TW" sz="2800" b="1" dirty="0">
              <a:latin typeface="Microsoft JhengHei UI" pitchFamily="34" charset="-120"/>
              <a:ea typeface="Microsoft JhengHei UI" pitchFamily="34" charset="-120"/>
            </a:endParaRPr>
          </a:p>
          <a:p>
            <a:pPr marL="0" lvl="0" indent="0">
              <a:buNone/>
            </a:pPr>
            <a:endParaRPr lang="zh-TW" altLang="en-US" sz="2800" dirty="0"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42003" y="3244337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kern="100" dirty="0" smtClean="0">
                <a:solidFill>
                  <a:schemeClr val="bg1"/>
                </a:solidFill>
              </a:rPr>
              <a:t>不</a:t>
            </a:r>
            <a:r>
              <a:rPr lang="zh-TW" altLang="zh-TW" kern="100" dirty="0">
                <a:solidFill>
                  <a:schemeClr val="bg1"/>
                </a:solidFill>
              </a:rPr>
              <a:t>不干擾：</a:t>
            </a:r>
            <a:endParaRPr lang="zh-TW" altLang="zh-TW" kern="100" dirty="0">
              <a:solidFill>
                <a:schemeClr val="bg1"/>
              </a:solidFill>
              <a:latin typeface="Calibri"/>
              <a:cs typeface="Times New Roman"/>
            </a:endParaRPr>
          </a:p>
          <a:p>
            <a:r>
              <a:rPr lang="zh-TW" altLang="zh-TW" kern="100" dirty="0" smtClean="0">
                <a:solidFill>
                  <a:schemeClr val="bg1"/>
                </a:solidFill>
              </a:rPr>
              <a:t>干擾</a:t>
            </a:r>
            <a:r>
              <a:rPr lang="zh-TW" altLang="zh-TW" kern="100" dirty="0">
                <a:solidFill>
                  <a:schemeClr val="bg1"/>
                </a:solidFill>
              </a:rPr>
              <a:t>：</a:t>
            </a:r>
            <a:endParaRPr lang="zh-TW" altLang="zh-TW" kern="100" dirty="0">
              <a:solidFill>
                <a:schemeClr val="bg1"/>
              </a:solidFill>
              <a:latin typeface="Calibri"/>
              <a:cs typeface="Times New Roman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829405" y="5047278"/>
            <a:ext cx="2423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發光顯示屏</a:t>
            </a:r>
            <a:endParaRPr lang="zh-TW" altLang="en-US" sz="3200" b="1" dirty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lvl="1" defTabSz="457200">
              <a:defRPr/>
            </a:pPr>
            <a:r>
              <a:rPr lang="zh-TW" altLang="zh-TW" dirty="0">
                <a:solidFill>
                  <a:schemeClr val="dk1"/>
                </a:solidFill>
                <a:latin typeface="Microsoft JhengHei UI" pitchFamily="34" charset="-120"/>
                <a:ea typeface="Microsoft JhengHei UI" pitchFamily="34" charset="-120"/>
              </a:rPr>
              <a:t>讓視障和聽障人士也能獲得所需要的文字資訊。</a:t>
            </a:r>
            <a:endParaRPr lang="en-US" altLang="zh-TW" dirty="0">
              <a:solidFill>
                <a:schemeClr val="dk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862340" y="5047279"/>
            <a:ext cx="2423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視覺火警裝置</a:t>
            </a:r>
            <a:endParaRPr lang="zh-TW" altLang="en-US" b="1" dirty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lvl="1" defTabSz="457200">
              <a:defRPr/>
            </a:pPr>
            <a:r>
              <a:rPr lang="zh-TW" altLang="zh-TW" dirty="0">
                <a:latin typeface="Microsoft JhengHei UI" pitchFamily="34" charset="-120"/>
                <a:ea typeface="Microsoft JhengHei UI" pitchFamily="34" charset="-120"/>
              </a:rPr>
              <a:t>透過燈光讓聽障人士也能知悉火警正在發生。</a:t>
            </a:r>
            <a:endParaRPr lang="en-US" altLang="zh-TW" dirty="0"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838577" y="5047278"/>
            <a:ext cx="2423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升降機</a:t>
            </a:r>
            <a:endParaRPr lang="zh-TW" altLang="en-US" sz="3200" b="1" dirty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lvl="1" defTabSz="457200">
              <a:defRPr/>
            </a:pPr>
            <a:r>
              <a:rPr lang="zh-TW" altLang="zh-TW" dirty="0">
                <a:solidFill>
                  <a:schemeClr val="dk1"/>
                </a:solidFill>
                <a:latin typeface="Microsoft JhengHei UI" pitchFamily="34" charset="-120"/>
                <a:ea typeface="Microsoft JhengHei UI" pitchFamily="34" charset="-120"/>
              </a:rPr>
              <a:t>方便不同人到達需要前往的樓層。</a:t>
            </a:r>
            <a:endParaRPr lang="en-US" altLang="zh-TW" dirty="0">
              <a:solidFill>
                <a:schemeClr val="dk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04" y="2494295"/>
            <a:ext cx="2069541" cy="2364234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02" y="2494295"/>
            <a:ext cx="2102017" cy="2395423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89" y="2541952"/>
            <a:ext cx="1774301" cy="236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84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7030A0"/>
                </a:solidFill>
              </a:rPr>
              <a:t>無障礙交通</a:t>
            </a:r>
            <a:endParaRPr lang="zh-HK" altLang="en-US" sz="6000" b="1" dirty="0">
              <a:solidFill>
                <a:srgbClr val="7030A0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6699" y="1872549"/>
            <a:ext cx="11198972" cy="60264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zh-TW" altLang="en-US" sz="2800" b="1" dirty="0">
                <a:latin typeface="Microsoft JhengHei UI" pitchFamily="34" charset="-120"/>
                <a:ea typeface="Microsoft JhengHei UI" pitchFamily="34" charset="-120"/>
              </a:rPr>
              <a:t>本港常見的無障礙交通服務相關設施包括</a:t>
            </a:r>
            <a:r>
              <a:rPr lang="zh-TW" altLang="zh-TW" sz="2800" b="1" dirty="0">
                <a:latin typeface="Microsoft JhengHei UI" pitchFamily="34" charset="-120"/>
                <a:ea typeface="Microsoft JhengHei UI" pitchFamily="34" charset="-120"/>
              </a:rPr>
              <a:t>：</a:t>
            </a:r>
            <a:endParaRPr lang="en-US" altLang="zh-TW" sz="2800" b="1" dirty="0">
              <a:latin typeface="Microsoft JhengHei UI" pitchFamily="34" charset="-120"/>
              <a:ea typeface="Microsoft JhengHei UI" pitchFamily="34" charset="-120"/>
            </a:endParaRPr>
          </a:p>
          <a:p>
            <a:pPr marL="0" lvl="0" indent="0">
              <a:buNone/>
            </a:pPr>
            <a:endParaRPr lang="zh-TW" altLang="en-US" sz="2800" dirty="0"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42003" y="3244337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kern="100" dirty="0" smtClean="0">
                <a:solidFill>
                  <a:schemeClr val="bg1"/>
                </a:solidFill>
              </a:rPr>
              <a:t>不</a:t>
            </a:r>
            <a:r>
              <a:rPr lang="zh-TW" altLang="zh-TW" kern="100" dirty="0">
                <a:solidFill>
                  <a:schemeClr val="bg1"/>
                </a:solidFill>
              </a:rPr>
              <a:t>不干擾：</a:t>
            </a:r>
            <a:endParaRPr lang="zh-TW" altLang="zh-TW" kern="100" dirty="0">
              <a:solidFill>
                <a:schemeClr val="bg1"/>
              </a:solidFill>
              <a:latin typeface="Calibri"/>
              <a:cs typeface="Times New Roman"/>
            </a:endParaRPr>
          </a:p>
          <a:p>
            <a:r>
              <a:rPr lang="zh-TW" altLang="zh-TW" kern="100" dirty="0" smtClean="0">
                <a:solidFill>
                  <a:schemeClr val="bg1"/>
                </a:solidFill>
              </a:rPr>
              <a:t>干擾</a:t>
            </a:r>
            <a:r>
              <a:rPr lang="zh-TW" altLang="zh-TW" kern="100" dirty="0">
                <a:solidFill>
                  <a:schemeClr val="bg1"/>
                </a:solidFill>
              </a:rPr>
              <a:t>：</a:t>
            </a:r>
            <a:endParaRPr lang="zh-TW" altLang="zh-TW" kern="100" dirty="0">
              <a:solidFill>
                <a:schemeClr val="bg1"/>
              </a:solidFill>
              <a:latin typeface="Calibri"/>
              <a:cs typeface="Times New Roman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7535" y="5047278"/>
            <a:ext cx="2423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優先座</a:t>
            </a:r>
            <a:endParaRPr lang="zh-TW" altLang="en-US" sz="3200" b="1" dirty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lvl="1" defTabSz="457200">
              <a:defRPr/>
            </a:pPr>
            <a:r>
              <a:rPr lang="zh-TW" altLang="en-US" dirty="0">
                <a:solidFill>
                  <a:schemeClr val="dk1"/>
                </a:solidFill>
                <a:latin typeface="Microsoft JhengHei UI" pitchFamily="34" charset="-120"/>
                <a:ea typeface="Microsoft JhengHei UI" pitchFamily="34" charset="-120"/>
              </a:rPr>
              <a:t>給有需要人士可以優先坐下休息的座位。</a:t>
            </a:r>
            <a:endParaRPr lang="en-US" altLang="zh-TW" dirty="0">
              <a:solidFill>
                <a:schemeClr val="dk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97091" y="5047279"/>
            <a:ext cx="2423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報站系統</a:t>
            </a:r>
            <a:endParaRPr lang="zh-TW" altLang="en-US" sz="3200" b="1" dirty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r>
              <a:rPr lang="zh-TW" altLang="en-US" dirty="0">
                <a:solidFill>
                  <a:schemeClr val="dk1"/>
                </a:solidFill>
                <a:latin typeface="Microsoft JhengHei UI" pitchFamily="34" charset="-120"/>
                <a:ea typeface="Microsoft JhengHei UI" pitchFamily="34" charset="-120"/>
              </a:rPr>
              <a:t>利用語音或顯示屏幫助包括視障或聽障乘客知道下車地點。</a:t>
            </a:r>
            <a:endParaRPr lang="en-US" altLang="zh-TW" dirty="0">
              <a:solidFill>
                <a:schemeClr val="dk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74459" y="5047279"/>
            <a:ext cx="2423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輪椅泊位</a:t>
            </a:r>
            <a:endParaRPr lang="zh-TW" altLang="en-US" sz="3200" b="1" dirty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lvl="1" defTabSz="457200">
              <a:defRPr/>
            </a:pPr>
            <a:r>
              <a:rPr lang="zh-TW" altLang="en-US" dirty="0">
                <a:solidFill>
                  <a:schemeClr val="dk1"/>
                </a:solidFill>
                <a:latin typeface="Microsoft JhengHei UI" pitchFamily="34" charset="-120"/>
                <a:ea typeface="Microsoft JhengHei UI" pitchFamily="34" charset="-120"/>
              </a:rPr>
              <a:t>給輪椅使用者在巴士上停泊的位置。</a:t>
            </a:r>
            <a:endParaRPr lang="en-US" altLang="zh-TW" dirty="0">
              <a:solidFill>
                <a:schemeClr val="dk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014566" y="5047279"/>
            <a:ext cx="27307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低地台巴士</a:t>
            </a:r>
            <a:endParaRPr lang="zh-TW" altLang="en-US" sz="3200" b="1" dirty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0" lvl="1" defTabSz="457200">
              <a:defRPr/>
            </a:pPr>
            <a:r>
              <a:rPr lang="zh-TW" altLang="en-US" dirty="0">
                <a:solidFill>
                  <a:schemeClr val="dk1"/>
                </a:solidFill>
                <a:latin typeface="Microsoft JhengHei UI" pitchFamily="34" charset="-120"/>
                <a:ea typeface="Microsoft JhengHei UI" pitchFamily="34" charset="-120"/>
              </a:rPr>
              <a:t>方便輪椅使用者上落車的巴士</a:t>
            </a:r>
            <a:r>
              <a:rPr lang="zh-TW" altLang="en-US" dirty="0" smtClean="0">
                <a:solidFill>
                  <a:schemeClr val="dk1"/>
                </a:solidFill>
                <a:latin typeface="Microsoft JhengHei UI" pitchFamily="34" charset="-120"/>
                <a:ea typeface="Microsoft JhengHei UI" pitchFamily="34" charset="-120"/>
              </a:rPr>
              <a:t>。</a:t>
            </a:r>
            <a:endParaRPr lang="en-US" altLang="zh-TW" dirty="0">
              <a:solidFill>
                <a:schemeClr val="dk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04" y="2478260"/>
            <a:ext cx="1732733" cy="231031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01" y="2490408"/>
            <a:ext cx="2071120" cy="2351242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329" y="2511406"/>
            <a:ext cx="1751342" cy="2335122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4566" y="3046528"/>
            <a:ext cx="2702452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97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00B050"/>
                </a:solidFill>
              </a:rPr>
              <a:t>無障礙資訊</a:t>
            </a:r>
            <a:endParaRPr lang="zh-HK" altLang="en-US" sz="6000" b="1" dirty="0">
              <a:solidFill>
                <a:srgbClr val="7030A0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931" y="1891654"/>
            <a:ext cx="11198972" cy="60264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zh-TW" altLang="en-US" sz="2800" b="1" dirty="0">
                <a:latin typeface="Microsoft JhengHei UI" pitchFamily="34" charset="-120"/>
                <a:ea typeface="Microsoft JhengHei UI" pitchFamily="34" charset="-120"/>
              </a:rPr>
              <a:t>本港常見方便殘疾人士獲得資訊的服務包括</a:t>
            </a:r>
            <a:r>
              <a:rPr lang="zh-TW" altLang="zh-TW" sz="2800" b="1" dirty="0">
                <a:latin typeface="Microsoft JhengHei UI" pitchFamily="34" charset="-120"/>
                <a:ea typeface="Microsoft JhengHei UI" pitchFamily="34" charset="-120"/>
              </a:rPr>
              <a:t>：</a:t>
            </a:r>
            <a:endParaRPr lang="en-US" altLang="zh-TW" sz="2800" b="1" dirty="0">
              <a:latin typeface="Microsoft JhengHei UI" pitchFamily="34" charset="-120"/>
              <a:ea typeface="Microsoft JhengHei UI" pitchFamily="34" charset="-120"/>
            </a:endParaRPr>
          </a:p>
          <a:p>
            <a:pPr marL="0" lvl="0" indent="0">
              <a:buNone/>
            </a:pPr>
            <a:endParaRPr lang="zh-TW" altLang="en-US" sz="2800" dirty="0"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42003" y="3244337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kern="100" dirty="0" smtClean="0">
                <a:solidFill>
                  <a:schemeClr val="bg1"/>
                </a:solidFill>
              </a:rPr>
              <a:t>不</a:t>
            </a:r>
            <a:r>
              <a:rPr lang="zh-TW" altLang="zh-TW" kern="100" dirty="0">
                <a:solidFill>
                  <a:schemeClr val="bg1"/>
                </a:solidFill>
              </a:rPr>
              <a:t>不干擾：</a:t>
            </a:r>
            <a:endParaRPr lang="zh-TW" altLang="zh-TW" kern="100" dirty="0">
              <a:solidFill>
                <a:schemeClr val="bg1"/>
              </a:solidFill>
              <a:latin typeface="Calibri"/>
              <a:cs typeface="Times New Roman"/>
            </a:endParaRPr>
          </a:p>
          <a:p>
            <a:r>
              <a:rPr lang="zh-TW" altLang="zh-TW" kern="100" dirty="0" smtClean="0">
                <a:solidFill>
                  <a:schemeClr val="bg1"/>
                </a:solidFill>
              </a:rPr>
              <a:t>干擾</a:t>
            </a:r>
            <a:r>
              <a:rPr lang="zh-TW" altLang="zh-TW" kern="100" dirty="0">
                <a:solidFill>
                  <a:schemeClr val="bg1"/>
                </a:solidFill>
              </a:rPr>
              <a:t>：</a:t>
            </a:r>
            <a:endParaRPr lang="zh-TW" altLang="zh-TW" kern="100" dirty="0">
              <a:solidFill>
                <a:schemeClr val="bg1"/>
              </a:solidFill>
              <a:latin typeface="Calibri"/>
              <a:cs typeface="Times New Roman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829405" y="5047278"/>
            <a:ext cx="2423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點字</a:t>
            </a:r>
          </a:p>
          <a:p>
            <a:pPr marL="0" lvl="1" defTabSz="457200">
              <a:defRPr/>
            </a:pPr>
            <a:r>
              <a:rPr lang="zh-TW" altLang="en-US" dirty="0">
                <a:solidFill>
                  <a:schemeClr val="dk1"/>
                </a:solidFill>
                <a:latin typeface="Microsoft JhengHei UI" pitchFamily="34" charset="-120"/>
                <a:ea typeface="Microsoft JhengHei UI" pitchFamily="34" charset="-120"/>
              </a:rPr>
              <a:t>幫助視障人士閱讀的文字，他們用手指觸摸來了解文字內容。</a:t>
            </a:r>
            <a:endParaRPr lang="en-US" altLang="zh-TW" dirty="0">
              <a:solidFill>
                <a:schemeClr val="dk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862340" y="5047279"/>
            <a:ext cx="2423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手語翻譯</a:t>
            </a:r>
          </a:p>
          <a:p>
            <a:r>
              <a:rPr lang="zh-TW" altLang="en-US" dirty="0">
                <a:solidFill>
                  <a:schemeClr val="dk1"/>
                </a:solidFill>
                <a:latin typeface="Microsoft JhengHei UI" pitchFamily="34" charset="-120"/>
                <a:ea typeface="Microsoft JhengHei UI" pitchFamily="34" charset="-120"/>
              </a:rPr>
              <a:t>翻譯手語和說話內容，方便聽障人士和健聽人士溝通。</a:t>
            </a:r>
            <a:endParaRPr lang="en-US" altLang="zh-TW" dirty="0">
              <a:solidFill>
                <a:schemeClr val="dk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838577" y="5047278"/>
            <a:ext cx="2423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諮詢卡</a:t>
            </a:r>
          </a:p>
          <a:p>
            <a:pPr marL="0" lvl="1" defTabSz="457200">
              <a:defRPr/>
            </a:pPr>
            <a:r>
              <a:rPr lang="zh-TW" altLang="en-US" dirty="0">
                <a:solidFill>
                  <a:schemeClr val="dk1"/>
                </a:solidFill>
                <a:latin typeface="Microsoft JhengHei UI" pitchFamily="34" charset="-120"/>
                <a:ea typeface="Microsoft JhengHei UI" pitchFamily="34" charset="-120"/>
              </a:rPr>
              <a:t>用圖片和簡單詞語幫助聽障或語言障礙人士表達意思。</a:t>
            </a:r>
            <a:endParaRPr lang="en-US" altLang="zh-TW" dirty="0">
              <a:solidFill>
                <a:schemeClr val="dk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02" y="2541952"/>
            <a:ext cx="1931197" cy="241699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40" y="2657876"/>
            <a:ext cx="2247908" cy="224981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022" y="2332067"/>
            <a:ext cx="1546811" cy="257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98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00B050"/>
                </a:solidFill>
              </a:rPr>
              <a:t>無障礙資訊</a:t>
            </a:r>
            <a:endParaRPr lang="zh-HK" altLang="en-US" sz="6000" b="1" dirty="0">
              <a:solidFill>
                <a:srgbClr val="7030A0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931" y="1891654"/>
            <a:ext cx="11198972" cy="60264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zh-TW" altLang="en-US" sz="2800" b="1" dirty="0">
                <a:latin typeface="Microsoft JhengHei UI" pitchFamily="34" charset="-120"/>
                <a:ea typeface="Microsoft JhengHei UI" pitchFamily="34" charset="-120"/>
              </a:rPr>
              <a:t>本港常見方便殘疾人士獲得資訊的服務包括</a:t>
            </a:r>
            <a:r>
              <a:rPr lang="zh-TW" altLang="zh-TW" sz="2800" b="1" dirty="0">
                <a:latin typeface="Microsoft JhengHei UI" pitchFamily="34" charset="-120"/>
                <a:ea typeface="Microsoft JhengHei UI" pitchFamily="34" charset="-120"/>
              </a:rPr>
              <a:t>：</a:t>
            </a:r>
            <a:endParaRPr lang="en-US" altLang="zh-TW" sz="2800" b="1" dirty="0">
              <a:latin typeface="Microsoft JhengHei UI" pitchFamily="34" charset="-120"/>
              <a:ea typeface="Microsoft JhengHei UI" pitchFamily="34" charset="-120"/>
            </a:endParaRPr>
          </a:p>
          <a:p>
            <a:pPr marL="0" lvl="0" indent="0">
              <a:buNone/>
            </a:pPr>
            <a:endParaRPr lang="zh-TW" altLang="en-US" sz="2800" dirty="0"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42003" y="3244337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kern="100" dirty="0" smtClean="0">
                <a:solidFill>
                  <a:schemeClr val="bg1"/>
                </a:solidFill>
              </a:rPr>
              <a:t>不</a:t>
            </a:r>
            <a:r>
              <a:rPr lang="zh-TW" altLang="zh-TW" kern="100" dirty="0">
                <a:solidFill>
                  <a:schemeClr val="bg1"/>
                </a:solidFill>
              </a:rPr>
              <a:t>不干擾：</a:t>
            </a:r>
            <a:endParaRPr lang="zh-TW" altLang="zh-TW" kern="100" dirty="0">
              <a:solidFill>
                <a:schemeClr val="bg1"/>
              </a:solidFill>
              <a:latin typeface="Calibri"/>
              <a:cs typeface="Times New Roman"/>
            </a:endParaRPr>
          </a:p>
          <a:p>
            <a:r>
              <a:rPr lang="zh-TW" altLang="zh-TW" kern="100" dirty="0" smtClean="0">
                <a:solidFill>
                  <a:schemeClr val="bg1"/>
                </a:solidFill>
              </a:rPr>
              <a:t>干擾</a:t>
            </a:r>
            <a:r>
              <a:rPr lang="zh-TW" altLang="zh-TW" kern="100" dirty="0">
                <a:solidFill>
                  <a:schemeClr val="bg1"/>
                </a:solidFill>
              </a:rPr>
              <a:t>：</a:t>
            </a:r>
            <a:endParaRPr lang="zh-TW" altLang="zh-TW" kern="100" dirty="0">
              <a:solidFill>
                <a:schemeClr val="bg1"/>
              </a:solidFill>
              <a:latin typeface="Calibri"/>
              <a:cs typeface="Times New Roman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829405" y="5139611"/>
            <a:ext cx="24237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口述影像</a:t>
            </a:r>
          </a:p>
          <a:p>
            <a:pPr marL="0" lvl="1" defTabSz="457200">
              <a:defRPr/>
            </a:pPr>
            <a:r>
              <a:rPr lang="zh-TW" altLang="en-US" dirty="0">
                <a:solidFill>
                  <a:schemeClr val="dk1"/>
                </a:solidFill>
                <a:latin typeface="Microsoft JhengHei UI" pitchFamily="34" charset="-120"/>
                <a:ea typeface="Microsoft JhengHei UI" pitchFamily="34" charset="-120"/>
              </a:rPr>
              <a:t>將影片中的資訊用語音解說出來，讓視障人士也能了解影片內容。</a:t>
            </a:r>
            <a:endParaRPr lang="en-US" altLang="zh-TW" dirty="0">
              <a:solidFill>
                <a:schemeClr val="dk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862340" y="5416611"/>
            <a:ext cx="2423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A </a:t>
            </a:r>
            <a:r>
              <a:rPr lang="zh-TW" altLang="en-US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桌面</a:t>
            </a:r>
            <a:r>
              <a:rPr lang="zh-TW" altLang="en-US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接待處</a:t>
            </a:r>
          </a:p>
          <a:p>
            <a:pPr marL="0" lvl="1" defTabSz="457200">
              <a:defRPr/>
            </a:pPr>
            <a:r>
              <a:rPr lang="zh-TW" altLang="en-US" dirty="0">
                <a:latin typeface="Microsoft JhengHei UI" pitchFamily="34" charset="-120"/>
                <a:ea typeface="Microsoft JhengHei UI" pitchFamily="34" charset="-120"/>
              </a:rPr>
              <a:t>方便輪椅朋友與工作人員見面溝通。</a:t>
            </a:r>
            <a:endParaRPr lang="en-US" altLang="zh-TW" dirty="0"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838577" y="5416610"/>
            <a:ext cx="2423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B </a:t>
            </a:r>
            <a:r>
              <a:rPr lang="zh-TW" altLang="en-US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電</a:t>
            </a:r>
            <a:r>
              <a:rPr lang="zh-TW" altLang="en-US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感圈輔聽系統</a:t>
            </a:r>
          </a:p>
          <a:p>
            <a:pPr marL="0" lvl="1" defTabSz="457200">
              <a:defRPr/>
            </a:pPr>
            <a:r>
              <a:rPr lang="zh-TW" altLang="en-US" dirty="0">
                <a:latin typeface="Microsoft JhengHei UI" pitchFamily="34" charset="-120"/>
                <a:ea typeface="Microsoft JhengHei UI" pitchFamily="34" charset="-120"/>
              </a:rPr>
              <a:t>協助使用助聽器人士接收清晰聲音信息。</a:t>
            </a:r>
            <a:endParaRPr lang="en-US" altLang="zh-TW" dirty="0"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53" y="2474745"/>
            <a:ext cx="2537643" cy="2537643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03" y="2431944"/>
            <a:ext cx="2913932" cy="291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381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00B050"/>
                </a:solidFill>
                <a:latin typeface="Microsoft JhengHei UI" pitchFamily="34" charset="-120"/>
                <a:ea typeface="Microsoft JhengHei UI" pitchFamily="34" charset="-120"/>
              </a:rPr>
              <a:t>社區無障礙</a:t>
            </a:r>
            <a:endParaRPr lang="zh-HK" altLang="en-US" sz="6000" b="1" dirty="0">
              <a:solidFill>
                <a:srgbClr val="00B050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7" y="1810077"/>
            <a:ext cx="7473435" cy="3880773"/>
          </a:xfrm>
        </p:spPr>
        <p:txBody>
          <a:bodyPr>
            <a:normAutofit/>
          </a:bodyPr>
          <a:lstStyle/>
          <a:p>
            <a:pPr marL="0" lvl="0" indent="0">
              <a:lnSpc>
                <a:spcPct val="200000"/>
              </a:lnSpc>
              <a:buNone/>
            </a:pPr>
            <a:r>
              <a:rPr lang="zh-TW" altLang="en-US" sz="2800" b="1" dirty="0" smtClean="0">
                <a:latin typeface="Microsoft JhengHei UI" pitchFamily="34" charset="-120"/>
                <a:ea typeface="Microsoft JhengHei UI" pitchFamily="34" charset="-120"/>
              </a:rPr>
              <a:t>無障礙設施和服務，不只是方便殘疾人士，</a:t>
            </a:r>
            <a:endParaRPr lang="en-US" altLang="zh-TW" sz="2800" b="1" dirty="0" smtClean="0">
              <a:latin typeface="Microsoft JhengHei UI" pitchFamily="34" charset="-120"/>
              <a:ea typeface="Microsoft JhengHei UI" pitchFamily="34" charset="-120"/>
            </a:endParaRPr>
          </a:p>
          <a:p>
            <a:pPr marL="0" lvl="0" indent="0">
              <a:lnSpc>
                <a:spcPct val="200000"/>
              </a:lnSpc>
              <a:buNone/>
            </a:pPr>
            <a:r>
              <a:rPr lang="zh-TW" altLang="en-US" sz="2800" b="1" dirty="0" smtClean="0">
                <a:latin typeface="Microsoft JhengHei UI" pitchFamily="34" charset="-120"/>
                <a:ea typeface="Microsoft JhengHei UI" pitchFamily="34" charset="-120"/>
              </a:rPr>
              <a:t>社會上不同人</a:t>
            </a:r>
            <a:r>
              <a:rPr lang="en-US" altLang="zh-TW" sz="2800" b="1" dirty="0" smtClean="0">
                <a:latin typeface="Microsoft JhengHei UI" pitchFamily="34" charset="-120"/>
                <a:ea typeface="Microsoft JhengHei UI" pitchFamily="34" charset="-120"/>
              </a:rPr>
              <a:t>(</a:t>
            </a:r>
            <a:r>
              <a:rPr lang="zh-TW" altLang="en-US" sz="2800" b="1" dirty="0" smtClean="0">
                <a:latin typeface="Microsoft JhengHei UI" pitchFamily="34" charset="-120"/>
                <a:ea typeface="Microsoft JhengHei UI" pitchFamily="34" charset="-120"/>
              </a:rPr>
              <a:t>包括長者、孕婦、推著重物的</a:t>
            </a:r>
            <a:endParaRPr lang="en-US" altLang="zh-TW" sz="2800" b="1" dirty="0" smtClean="0">
              <a:latin typeface="Microsoft JhengHei UI" pitchFamily="34" charset="-120"/>
              <a:ea typeface="Microsoft JhengHei UI" pitchFamily="34" charset="-120"/>
            </a:endParaRPr>
          </a:p>
          <a:p>
            <a:pPr marL="0" lvl="0" indent="0">
              <a:lnSpc>
                <a:spcPct val="200000"/>
              </a:lnSpc>
              <a:buNone/>
            </a:pPr>
            <a:r>
              <a:rPr lang="zh-TW" altLang="en-US" sz="2800" b="1" dirty="0" smtClean="0">
                <a:latin typeface="Microsoft JhengHei UI" pitchFamily="34" charset="-120"/>
                <a:ea typeface="Microsoft JhengHei UI" pitchFamily="34" charset="-120"/>
              </a:rPr>
              <a:t>工人等</a:t>
            </a:r>
            <a:r>
              <a:rPr lang="en-US" altLang="zh-TW" sz="2800" b="1" dirty="0" smtClean="0">
                <a:latin typeface="Microsoft JhengHei UI" pitchFamily="34" charset="-120"/>
                <a:ea typeface="Microsoft JhengHei UI" pitchFamily="34" charset="-120"/>
              </a:rPr>
              <a:t>)</a:t>
            </a:r>
            <a:r>
              <a:rPr lang="zh-TW" altLang="en-US" sz="2800" b="1" dirty="0" smtClean="0">
                <a:latin typeface="Microsoft JhengHei UI" pitchFamily="34" charset="-120"/>
                <a:ea typeface="Microsoft JhengHei UI" pitchFamily="34" charset="-120"/>
              </a:rPr>
              <a:t>同樣也能受惠於無障礙社區。</a:t>
            </a:r>
            <a:endParaRPr lang="en-US" altLang="zh-TW" sz="2800" b="1" dirty="0" smtClean="0"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409" y="2017986"/>
            <a:ext cx="3358054" cy="3358054"/>
          </a:xfrm>
          <a:prstGeom prst="rect">
            <a:avLst/>
          </a:prstGeom>
          <a:ln>
            <a:solidFill>
              <a:srgbClr val="00206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88582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1999" y="-5169086"/>
            <a:ext cx="21383998" cy="1202708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14901" y="1128155"/>
            <a:ext cx="10377099" cy="2263225"/>
          </a:xfrm>
        </p:spPr>
        <p:txBody>
          <a:bodyPr>
            <a:noAutofit/>
          </a:bodyPr>
          <a:lstStyle/>
          <a:p>
            <a:pPr algn="l"/>
            <a:r>
              <a:rPr lang="zh-TW" altLang="en-US" sz="60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活動：</a:t>
            </a:r>
            <a:r>
              <a:rPr lang="zh-TW" altLang="zh-HK" sz="80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/>
            </a:r>
            <a:br>
              <a:rPr lang="zh-TW" altLang="zh-HK" sz="80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</a:br>
            <a:r>
              <a:rPr lang="zh-TW" altLang="en-US" sz="80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我們的新同學</a:t>
            </a:r>
            <a:endParaRPr lang="zh-HK" altLang="en-US" sz="8000" b="1" dirty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912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2912" y="-5169600"/>
            <a:ext cx="21384912" cy="120276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72254" y="274638"/>
            <a:ext cx="9997440" cy="1143000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00B050"/>
                </a:solidFill>
                <a:effectLst/>
              </a:rPr>
              <a:t>我們的新同學</a:t>
            </a:r>
            <a:endParaRPr lang="zh-HK" altLang="en-US" sz="6000" b="1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88389" y="1493849"/>
            <a:ext cx="9452425" cy="4182417"/>
          </a:xfrm>
        </p:spPr>
        <p:txBody>
          <a:bodyPr>
            <a:normAutofit/>
          </a:bodyPr>
          <a:lstStyle/>
          <a:p>
            <a:pPr marL="536575" lvl="0" indent="-441325">
              <a:spcBef>
                <a:spcPts val="0"/>
              </a:spcBef>
              <a:buClrTx/>
              <a:buFont typeface="+mj-lt"/>
              <a:buAutoNum type="arabicPeriod"/>
            </a:pPr>
            <a:r>
              <a:rPr lang="zh-TW" altLang="zh-HK" sz="2800" dirty="0">
                <a:latin typeface="Microsoft JhengHei UI" pitchFamily="34" charset="-120"/>
                <a:ea typeface="Microsoft JhengHei UI" pitchFamily="34" charset="-120"/>
              </a:rPr>
              <a:t>每組抽出一張角色卡，角色卡代表有不同需要的新</a:t>
            </a:r>
            <a:r>
              <a:rPr lang="zh-TW" altLang="zh-HK" sz="2800" dirty="0" smtClean="0">
                <a:latin typeface="Microsoft JhengHei UI" pitchFamily="34" charset="-120"/>
                <a:ea typeface="Microsoft JhengHei UI" pitchFamily="34" charset="-120"/>
              </a:rPr>
              <a:t>同學。</a:t>
            </a:r>
            <a:endParaRPr lang="en-US" altLang="zh-TW" sz="2800" dirty="0" smtClean="0">
              <a:latin typeface="Microsoft JhengHei UI" pitchFamily="34" charset="-120"/>
              <a:ea typeface="Microsoft JhengHei UI" pitchFamily="34" charset="-120"/>
            </a:endParaRPr>
          </a:p>
          <a:p>
            <a:pPr marL="536575" lvl="0" indent="-441325">
              <a:spcBef>
                <a:spcPts val="0"/>
              </a:spcBef>
              <a:buClrTx/>
              <a:buFont typeface="+mj-lt"/>
              <a:buAutoNum type="arabicPeriod"/>
            </a:pPr>
            <a:endParaRPr lang="zh-TW" altLang="zh-HK" sz="2800" dirty="0">
              <a:latin typeface="Microsoft JhengHei UI" pitchFamily="34" charset="-120"/>
              <a:ea typeface="Microsoft JhengHei UI" pitchFamily="34" charset="-120"/>
            </a:endParaRPr>
          </a:p>
          <a:p>
            <a:pPr marL="536575" lvl="0" indent="-441325">
              <a:spcBef>
                <a:spcPts val="0"/>
              </a:spcBef>
              <a:buClrTx/>
              <a:buFont typeface="+mj-lt"/>
              <a:buAutoNum type="arabicPeriod"/>
            </a:pPr>
            <a:r>
              <a:rPr lang="zh-TW" altLang="zh-HK" sz="2800" dirty="0">
                <a:latin typeface="Microsoft JhengHei UI" pitchFamily="34" charset="-120"/>
                <a:ea typeface="Microsoft JhengHei UI" pitchFamily="34" charset="-120"/>
              </a:rPr>
              <a:t>每組討論校園內有什麼無障礙設施可以方便這位新同學，以及哪些設施需要改善</a:t>
            </a:r>
            <a:r>
              <a:rPr lang="zh-TW" altLang="zh-HK" sz="2800" dirty="0" smtClean="0">
                <a:latin typeface="Microsoft JhengHei UI" pitchFamily="34" charset="-120"/>
                <a:ea typeface="Microsoft JhengHei UI" pitchFamily="34" charset="-120"/>
              </a:rPr>
              <a:t>。</a:t>
            </a:r>
            <a:endParaRPr lang="en-US" altLang="zh-TW" sz="2800" dirty="0" smtClean="0">
              <a:latin typeface="Microsoft JhengHei UI" pitchFamily="34" charset="-120"/>
              <a:ea typeface="Microsoft JhengHei UI" pitchFamily="34" charset="-120"/>
            </a:endParaRPr>
          </a:p>
          <a:p>
            <a:pPr marL="536575" lvl="0" indent="-441325">
              <a:spcBef>
                <a:spcPts val="0"/>
              </a:spcBef>
              <a:buClrTx/>
              <a:buFont typeface="+mj-lt"/>
              <a:buAutoNum type="arabicPeriod"/>
            </a:pPr>
            <a:endParaRPr lang="zh-TW" altLang="zh-HK" sz="2800" dirty="0">
              <a:latin typeface="Microsoft JhengHei UI" pitchFamily="34" charset="-120"/>
              <a:ea typeface="Microsoft JhengHei UI" pitchFamily="34" charset="-120"/>
            </a:endParaRPr>
          </a:p>
          <a:p>
            <a:pPr marL="536575" lvl="0" indent="-441325">
              <a:spcBef>
                <a:spcPts val="0"/>
              </a:spcBef>
              <a:buClrTx/>
              <a:buFont typeface="+mj-lt"/>
              <a:buAutoNum type="arabicPeriod"/>
            </a:pPr>
            <a:r>
              <a:rPr lang="zh-TW" altLang="zh-HK" sz="2800" dirty="0">
                <a:latin typeface="Microsoft JhengHei UI" pitchFamily="34" charset="-120"/>
                <a:ea typeface="Microsoft JhengHei UI" pitchFamily="34" charset="-120"/>
              </a:rPr>
              <a:t>每組根據他們的角色卡，設計一個適合新同學的班際旅行行程</a:t>
            </a:r>
            <a:r>
              <a:rPr lang="zh-TW" altLang="zh-HK" sz="2800" dirty="0" smtClean="0">
                <a:latin typeface="Microsoft JhengHei UI" pitchFamily="34" charset="-120"/>
                <a:ea typeface="Microsoft JhengHei UI" pitchFamily="34" charset="-120"/>
              </a:rPr>
              <a:t>。</a:t>
            </a:r>
            <a:endParaRPr lang="zh-TW" altLang="zh-HK" sz="2800" dirty="0">
              <a:latin typeface="Microsoft JhengHei UI" pitchFamily="34" charset="-120"/>
              <a:ea typeface="Microsoft JhengHei U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80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800" y="-730808"/>
            <a:ext cx="13492799" cy="7588808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" y="2189748"/>
            <a:ext cx="12191998" cy="3117423"/>
          </a:xfrm>
        </p:spPr>
        <p:txBody>
          <a:bodyPr>
            <a:noAutofit/>
          </a:bodyPr>
          <a:lstStyle/>
          <a:p>
            <a:pPr marL="1516063" lvl="0" indent="-530225">
              <a:spcBef>
                <a:spcPts val="400"/>
              </a:spcBef>
              <a:buNone/>
            </a:pPr>
            <a:r>
              <a:rPr lang="zh-TW" altLang="en-US" sz="32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在本課堂中，我們學習到：</a:t>
            </a:r>
            <a:endParaRPr lang="en-US" altLang="zh-TW" sz="3200" b="1" dirty="0" smtClean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1516063" lvl="1" indent="-530225">
              <a:spcBef>
                <a:spcPts val="4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200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不同輔助工具和無障礙設施的用途和</a:t>
            </a:r>
            <a:r>
              <a:rPr lang="zh-TW" altLang="en-US" sz="32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重要性。</a:t>
            </a:r>
            <a:endParaRPr lang="en-US" altLang="zh-TW" sz="3200" b="1" dirty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1516063" lvl="1" indent="-530225">
              <a:spcBef>
                <a:spcPts val="4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200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無障礙設施不僅是為殘疾人士所設計的，同時也為所有人</a:t>
            </a:r>
            <a:r>
              <a:rPr lang="zh-TW" altLang="en-US" sz="32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提供</a:t>
            </a:r>
            <a:r>
              <a:rPr lang="zh-TW" altLang="en-US" sz="3200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了便利</a:t>
            </a:r>
            <a:r>
              <a:rPr lang="zh-TW" altLang="en-US" sz="32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。</a:t>
            </a:r>
            <a:endParaRPr lang="en-US" altLang="zh-TW" sz="3200" b="1" dirty="0" smtClean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1516063" lvl="1" indent="-530225">
              <a:spcBef>
                <a:spcPts val="400"/>
              </a:spcBef>
              <a:buClr>
                <a:srgbClr val="0070C0"/>
              </a:buClr>
              <a:buFont typeface="Wingdings" pitchFamily="2" charset="2"/>
              <a:buChar char="Ø"/>
            </a:pPr>
            <a:r>
              <a:rPr lang="zh-TW" altLang="en-US" sz="3200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無論是在學校還是在社區</a:t>
            </a:r>
            <a:r>
              <a:rPr lang="zh-TW" altLang="en-US" sz="32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，我們都能盡</a:t>
            </a:r>
            <a:r>
              <a:rPr lang="zh-TW" altLang="en-US" sz="3200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自己的一份力量，</a:t>
            </a:r>
            <a:r>
              <a:rPr lang="zh-TW" altLang="en-US" sz="32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創建</a:t>
            </a:r>
            <a:r>
              <a:rPr lang="zh-TW" altLang="en-US" sz="3200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一個更友善、更無障礙的環境。</a:t>
            </a:r>
            <a:endParaRPr lang="zh-TW" altLang="zh-HK" sz="3200" b="1" dirty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endParaRPr lang="zh-HK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" y="338328"/>
            <a:ext cx="12191999" cy="1252728"/>
          </a:xfrm>
        </p:spPr>
        <p:txBody>
          <a:bodyPr>
            <a:noAutofit/>
          </a:bodyPr>
          <a:lstStyle/>
          <a:p>
            <a:r>
              <a:rPr lang="zh-TW" altLang="en-US" sz="60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總結</a:t>
            </a:r>
            <a:endParaRPr lang="zh-HK" altLang="en-US" sz="6000" b="1" dirty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844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60357" y="394954"/>
            <a:ext cx="10531643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sz="6000" b="1" dirty="0" smtClean="0">
                <a:solidFill>
                  <a:srgbClr val="00B050"/>
                </a:solidFill>
                <a:effectLst/>
                <a:latin typeface="Microsoft JhengHei UI" pitchFamily="34" charset="-120"/>
                <a:ea typeface="Microsoft JhengHei UI" pitchFamily="34" charset="-120"/>
              </a:rPr>
              <a:t>認識無障礙社區</a:t>
            </a:r>
            <a:r>
              <a:rPr lang="en-US" altLang="zh-TW" sz="6000" b="1" dirty="0">
                <a:solidFill>
                  <a:srgbClr val="00B050"/>
                </a:solidFill>
                <a:latin typeface="Microsoft JhengHei UI" pitchFamily="34" charset="-120"/>
                <a:ea typeface="Microsoft JhengHei UI" pitchFamily="34" charset="-120"/>
              </a:rPr>
              <a:t> </a:t>
            </a:r>
            <a:endParaRPr lang="zh-HK" altLang="en-US" sz="6000" b="1" dirty="0">
              <a:solidFill>
                <a:srgbClr val="00B050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15464" y="5752342"/>
            <a:ext cx="9964579" cy="6003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TW" b="1" dirty="0">
                <a:latin typeface="Microsoft JhengHei UI" pitchFamily="34" charset="-120"/>
                <a:ea typeface="Microsoft JhengHei UI" pitchFamily="34" charset="-120"/>
              </a:rPr>
              <a:t>https://youtu.be/0UOHDw8mas0?feature=shared</a:t>
            </a:r>
            <a:endParaRPr lang="zh-TW" altLang="zh-TW" b="1" dirty="0"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462" y="1510170"/>
            <a:ext cx="7315591" cy="417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95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2000" y="-5169086"/>
            <a:ext cx="21383999" cy="1202708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14901" y="1200344"/>
            <a:ext cx="10377099" cy="2263225"/>
          </a:xfrm>
        </p:spPr>
        <p:txBody>
          <a:bodyPr>
            <a:noAutofit/>
          </a:bodyPr>
          <a:lstStyle/>
          <a:p>
            <a:pPr algn="l"/>
            <a:r>
              <a:rPr lang="zh-TW" altLang="en-US" sz="60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活動：</a:t>
            </a:r>
            <a:r>
              <a:rPr lang="zh-TW" altLang="zh-HK" sz="80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/>
            </a:r>
            <a:br>
              <a:rPr lang="zh-TW" altLang="zh-HK" sz="80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</a:br>
            <a:r>
              <a:rPr lang="zh-TW" altLang="en-US" sz="80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設施大分類</a:t>
            </a:r>
            <a:endParaRPr lang="zh-HK" altLang="en-US" sz="8000" b="1" dirty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7565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2912" y="-5169600"/>
            <a:ext cx="21384912" cy="120276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03785" y="272700"/>
            <a:ext cx="9997440" cy="1143000"/>
          </a:xfrm>
        </p:spPr>
        <p:txBody>
          <a:bodyPr>
            <a:normAutofit/>
          </a:bodyPr>
          <a:lstStyle/>
          <a:p>
            <a:r>
              <a:rPr lang="zh-HK" altLang="en-US" sz="6000" b="1" dirty="0">
                <a:solidFill>
                  <a:srgbClr val="00B050"/>
                </a:solidFill>
                <a:effectLst/>
                <a:latin typeface="Microsoft JhengHei UI" pitchFamily="34" charset="-120"/>
                <a:ea typeface="Microsoft JhengHei UI" pitchFamily="34" charset="-120"/>
              </a:rPr>
              <a:t>設施大分類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20751" y="1334144"/>
            <a:ext cx="9483127" cy="3395512"/>
          </a:xfrm>
        </p:spPr>
        <p:txBody>
          <a:bodyPr>
            <a:noAutofit/>
          </a:bodyPr>
          <a:lstStyle/>
          <a:p>
            <a:pPr marL="514350" lvl="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zh-TW" altLang="zh-HK" sz="2800" dirty="0">
                <a:latin typeface="Microsoft JhengHei UI" pitchFamily="34" charset="-120"/>
                <a:ea typeface="Microsoft JhengHei UI" pitchFamily="34" charset="-120"/>
              </a:rPr>
              <a:t>每組抽出一張殘疾類別卡，並獲發一</a:t>
            </a:r>
            <a:r>
              <a:rPr lang="zh-TW" altLang="zh-HK" sz="2800" dirty="0" smtClean="0">
                <a:latin typeface="Microsoft JhengHei UI" pitchFamily="34" charset="-120"/>
                <a:ea typeface="Microsoft JhengHei UI" pitchFamily="34" charset="-120"/>
              </a:rPr>
              <a:t>份</a:t>
            </a:r>
            <a:r>
              <a:rPr lang="zh-TW" altLang="en-US" sz="2800" dirty="0" smtClean="0">
                <a:latin typeface="Microsoft JhengHei UI" pitchFamily="34" charset="-120"/>
                <a:ea typeface="Microsoft JhengHei UI" pitchFamily="34" charset="-120"/>
              </a:rPr>
              <a:t>輔助</a:t>
            </a:r>
            <a:r>
              <a:rPr lang="zh-TW" altLang="zh-HK" sz="2800" dirty="0" smtClean="0">
                <a:latin typeface="Microsoft JhengHei UI" pitchFamily="34" charset="-120"/>
                <a:ea typeface="Microsoft JhengHei UI" pitchFamily="34" charset="-120"/>
              </a:rPr>
              <a:t>工具</a:t>
            </a:r>
            <a:r>
              <a:rPr lang="en-US" altLang="zh-HK" sz="2800" dirty="0">
                <a:latin typeface="Microsoft JhengHei UI" pitchFamily="34" charset="-120"/>
                <a:ea typeface="Microsoft JhengHei UI" pitchFamily="34" charset="-120"/>
              </a:rPr>
              <a:t>/</a:t>
            </a:r>
            <a:r>
              <a:rPr lang="zh-TW" altLang="zh-HK" sz="2800" dirty="0">
                <a:latin typeface="Microsoft JhengHei UI" pitchFamily="34" charset="-120"/>
                <a:ea typeface="Microsoft JhengHei UI" pitchFamily="34" charset="-120"/>
              </a:rPr>
              <a:t>無障礙設施的圖片。</a:t>
            </a:r>
          </a:p>
          <a:p>
            <a:pPr marL="514350" lvl="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zh-TW" altLang="zh-HK" sz="2800" dirty="0">
                <a:latin typeface="Microsoft JhengHei UI" pitchFamily="34" charset="-120"/>
                <a:ea typeface="Microsoft JhengHei UI" pitchFamily="34" charset="-120"/>
              </a:rPr>
              <a:t>各組找出與他們的殘疾類別相關</a:t>
            </a:r>
            <a:r>
              <a:rPr lang="zh-TW" altLang="zh-HK" sz="2800" dirty="0" smtClean="0">
                <a:latin typeface="Microsoft JhengHei UI" pitchFamily="34" charset="-120"/>
                <a:ea typeface="Microsoft JhengHei UI" pitchFamily="34" charset="-120"/>
              </a:rPr>
              <a:t>的</a:t>
            </a:r>
            <a:r>
              <a:rPr lang="zh-TW" altLang="en-US" sz="2800" dirty="0">
                <a:latin typeface="Microsoft JhengHei UI" pitchFamily="34" charset="-120"/>
                <a:ea typeface="Microsoft JhengHei UI" pitchFamily="34" charset="-120"/>
              </a:rPr>
              <a:t>輔助</a:t>
            </a:r>
            <a:r>
              <a:rPr lang="zh-TW" altLang="zh-HK" sz="2800" dirty="0" smtClean="0">
                <a:latin typeface="Microsoft JhengHei UI" pitchFamily="34" charset="-120"/>
                <a:ea typeface="Microsoft JhengHei UI" pitchFamily="34" charset="-120"/>
              </a:rPr>
              <a:t>工具</a:t>
            </a:r>
            <a:r>
              <a:rPr lang="en-US" altLang="zh-HK" sz="2800" dirty="0">
                <a:latin typeface="Microsoft JhengHei UI" pitchFamily="34" charset="-120"/>
                <a:ea typeface="Microsoft JhengHei UI" pitchFamily="34" charset="-120"/>
              </a:rPr>
              <a:t>/</a:t>
            </a:r>
            <a:r>
              <a:rPr lang="zh-TW" altLang="zh-HK" sz="2800" dirty="0">
                <a:latin typeface="Microsoft JhengHei UI" pitchFamily="34" charset="-120"/>
                <a:ea typeface="Microsoft JhengHei UI" pitchFamily="34" charset="-120"/>
              </a:rPr>
              <a:t>無障礙設施的圖片，</a:t>
            </a:r>
            <a:r>
              <a:rPr lang="zh-TW" altLang="zh-HK" sz="2800" dirty="0" smtClean="0">
                <a:latin typeface="Microsoft JhengHei UI" pitchFamily="34" charset="-120"/>
                <a:ea typeface="Microsoft JhengHei UI" pitchFamily="34" charset="-120"/>
              </a:rPr>
              <a:t>並</a:t>
            </a:r>
            <a:r>
              <a:rPr lang="zh-TW" altLang="en-US" sz="2800" dirty="0" smtClean="0">
                <a:latin typeface="Microsoft JhengHei UI" pitchFamily="34" charset="-120"/>
                <a:ea typeface="Microsoft JhengHei UI" pitchFamily="34" charset="-120"/>
              </a:rPr>
              <a:t>猜猜</a:t>
            </a:r>
            <a:r>
              <a:rPr lang="zh-TW" altLang="zh-HK" sz="2800" dirty="0" smtClean="0">
                <a:latin typeface="Microsoft JhengHei UI" pitchFamily="34" charset="-120"/>
                <a:ea typeface="Microsoft JhengHei UI" pitchFamily="34" charset="-120"/>
              </a:rPr>
              <a:t>這些</a:t>
            </a:r>
            <a:r>
              <a:rPr lang="zh-TW" altLang="en-US" sz="2800" dirty="0">
                <a:latin typeface="Microsoft JhengHei UI" pitchFamily="34" charset="-120"/>
                <a:ea typeface="Microsoft JhengHei UI" pitchFamily="34" charset="-120"/>
              </a:rPr>
              <a:t>輔助</a:t>
            </a:r>
            <a:r>
              <a:rPr lang="zh-TW" altLang="zh-HK" sz="2800" dirty="0" smtClean="0">
                <a:latin typeface="Microsoft JhengHei UI" pitchFamily="34" charset="-120"/>
                <a:ea typeface="Microsoft JhengHei UI" pitchFamily="34" charset="-120"/>
              </a:rPr>
              <a:t>工具</a:t>
            </a:r>
            <a:r>
              <a:rPr lang="zh-TW" altLang="zh-HK" sz="2800" dirty="0">
                <a:latin typeface="Microsoft JhengHei UI" pitchFamily="34" charset="-120"/>
                <a:ea typeface="Microsoft JhengHei UI" pitchFamily="34" charset="-120"/>
              </a:rPr>
              <a:t>或設施如何幫助與</a:t>
            </a:r>
            <a:r>
              <a:rPr lang="zh-TW" altLang="zh-HK" sz="2800" smtClean="0">
                <a:latin typeface="Microsoft JhengHei UI" pitchFamily="34" charset="-120"/>
                <a:ea typeface="Microsoft JhengHei UI" pitchFamily="34" charset="-120"/>
              </a:rPr>
              <a:t>他們</a:t>
            </a:r>
            <a:r>
              <a:rPr lang="zh-TW" altLang="en-US" sz="2800" smtClean="0">
                <a:latin typeface="Microsoft JhengHei UI" pitchFamily="34" charset="-120"/>
                <a:ea typeface="Microsoft JhengHei UI" pitchFamily="34" charset="-120"/>
              </a:rPr>
              <a:t>組別所屬</a:t>
            </a:r>
            <a:r>
              <a:rPr lang="zh-TW" altLang="zh-HK" sz="2800" dirty="0" smtClean="0">
                <a:latin typeface="Microsoft JhengHei UI" pitchFamily="34" charset="-120"/>
                <a:ea typeface="Microsoft JhengHei UI" pitchFamily="34" charset="-120"/>
              </a:rPr>
              <a:t>的</a:t>
            </a:r>
            <a:r>
              <a:rPr lang="zh-TW" altLang="zh-HK" sz="2800" dirty="0">
                <a:latin typeface="Microsoft JhengHei UI" pitchFamily="34" charset="-120"/>
                <a:ea typeface="Microsoft JhengHei UI" pitchFamily="34" charset="-120"/>
              </a:rPr>
              <a:t>殘疾</a:t>
            </a:r>
            <a:r>
              <a:rPr lang="zh-TW" altLang="zh-HK" sz="2800" dirty="0" smtClean="0">
                <a:latin typeface="Microsoft JhengHei UI" pitchFamily="34" charset="-120"/>
                <a:ea typeface="Microsoft JhengHei UI" pitchFamily="34" charset="-120"/>
              </a:rPr>
              <a:t>類別人士。</a:t>
            </a:r>
            <a:endParaRPr lang="zh-HK" altLang="en-US" sz="2800" dirty="0">
              <a:latin typeface="Microsoft JhengHei UI" pitchFamily="34" charset="-120"/>
              <a:ea typeface="Microsoft JhengHei UI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5112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4300" lvl="0" indent="0"/>
            <a:r>
              <a:rPr lang="zh-TW" altLang="zh-TW" sz="6000" b="1" u="sng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肢體殘疾人士</a:t>
            </a:r>
            <a:r>
              <a:rPr lang="zh-TW" altLang="zh-TW" sz="60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的輔助</a:t>
            </a:r>
            <a:r>
              <a:rPr lang="zh-TW" altLang="zh-TW" sz="60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工具：</a:t>
            </a:r>
            <a:endParaRPr lang="en-US" altLang="zh-TW" sz="6000" b="1" dirty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1619" y="2279452"/>
            <a:ext cx="5429639" cy="388077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(1) </a:t>
            </a:r>
            <a:r>
              <a:rPr lang="zh-TW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輪椅</a:t>
            </a:r>
            <a:endParaRPr lang="en-US" altLang="zh-TW" sz="4000" b="1" dirty="0" smtClean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114300" lvl="1" indent="0">
              <a:buClr>
                <a:schemeClr val="accent1"/>
              </a:buClr>
              <a:buNone/>
            </a:pPr>
            <a:r>
              <a:rPr lang="zh-TW" altLang="zh-TW" sz="28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方便不能長時間走動的人坐著輪椅外出。</a:t>
            </a:r>
            <a:endParaRPr lang="en-US" altLang="zh-TW" sz="2800" dirty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114300" indent="0">
              <a:buNone/>
            </a:pPr>
            <a:endParaRPr lang="zh-TW" altLang="en-US" sz="4000" b="1" dirty="0"/>
          </a:p>
          <a:p>
            <a:pPr marL="114300" lvl="0" indent="0">
              <a:buNone/>
            </a:pPr>
            <a:endParaRPr lang="en-US" altLang="zh-TW" sz="4000" b="1" dirty="0" smtClean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64" y="2585544"/>
            <a:ext cx="4477203" cy="298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93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4300" lvl="0" indent="0"/>
            <a:r>
              <a:rPr lang="zh-TW" altLang="zh-TW" sz="6000" b="1" u="sng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肢體殘疾人士</a:t>
            </a:r>
            <a:r>
              <a:rPr lang="zh-TW" altLang="zh-TW" sz="60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的輔助</a:t>
            </a:r>
            <a:r>
              <a:rPr lang="zh-TW" altLang="zh-TW" sz="60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工具：</a:t>
            </a:r>
            <a:endParaRPr lang="en-US" altLang="zh-TW" sz="6000" b="1" dirty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1619" y="2279452"/>
            <a:ext cx="5429639" cy="3880773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US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(2) </a:t>
            </a:r>
            <a:r>
              <a:rPr lang="zh-TW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電動輪椅</a:t>
            </a:r>
            <a:endParaRPr lang="en-US" altLang="zh-TW" sz="4000" b="1" dirty="0" smtClean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114300" lvl="0" indent="0">
              <a:buNone/>
            </a:pPr>
            <a:r>
              <a:rPr lang="zh-TW" altLang="zh-TW" sz="2800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用</a:t>
            </a:r>
            <a:r>
              <a:rPr lang="zh-TW" altLang="zh-TW" sz="28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電力推動，不需要自己或別人推動的輪椅。</a:t>
            </a:r>
            <a:endParaRPr lang="zh-TW" altLang="en-US" sz="2800" dirty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114300" indent="0">
              <a:buNone/>
            </a:pPr>
            <a:endParaRPr lang="zh-TW" altLang="en-US" sz="4000" b="1" dirty="0"/>
          </a:p>
          <a:p>
            <a:pPr marL="114300" lvl="0" indent="0">
              <a:buNone/>
            </a:pPr>
            <a:endParaRPr lang="en-US" altLang="zh-TW" sz="4000" b="1" dirty="0" smtClean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63" y="2622358"/>
            <a:ext cx="4398776" cy="293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78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4300" lvl="0" indent="0"/>
            <a:r>
              <a:rPr lang="zh-TW" altLang="zh-TW" sz="6000" b="1" u="sng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肢體殘疾人士</a:t>
            </a:r>
            <a:r>
              <a:rPr lang="zh-TW" altLang="zh-TW" sz="60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的輔助</a:t>
            </a:r>
            <a:r>
              <a:rPr lang="zh-TW" altLang="zh-TW" sz="60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工具：</a:t>
            </a:r>
            <a:endParaRPr lang="en-US" altLang="zh-TW" sz="6000" b="1" dirty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1619" y="2279452"/>
            <a:ext cx="5429639" cy="3880773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US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(3) </a:t>
            </a:r>
            <a:r>
              <a:rPr lang="zh-TW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手杖</a:t>
            </a:r>
            <a:endParaRPr lang="en-US" altLang="zh-TW" sz="4000" b="1" dirty="0" smtClean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114300" lvl="0" indent="0">
              <a:buNone/>
            </a:pPr>
            <a:r>
              <a:rPr lang="zh-TW" altLang="zh-TW" sz="2800" dirty="0" smtClean="0">
                <a:latin typeface="Microsoft JhengHei UI" pitchFamily="34" charset="-120"/>
                <a:ea typeface="Microsoft JhengHei UI" pitchFamily="34" charset="-120"/>
              </a:rPr>
              <a:t>用於</a:t>
            </a:r>
            <a:r>
              <a:rPr lang="zh-TW" altLang="zh-TW" sz="2800" dirty="0">
                <a:latin typeface="Microsoft JhengHei UI" pitchFamily="34" charset="-120"/>
                <a:ea typeface="Microsoft JhengHei UI" pitchFamily="34" charset="-120"/>
              </a:rPr>
              <a:t>支撐和平衡，協助行動不便人士走路。</a:t>
            </a:r>
            <a:endParaRPr lang="en-US" altLang="zh-TW" sz="2800" dirty="0">
              <a:latin typeface="Microsoft JhengHei UI" pitchFamily="34" charset="-120"/>
              <a:ea typeface="Microsoft JhengHei UI" pitchFamily="34" charset="-120"/>
            </a:endParaRPr>
          </a:p>
          <a:p>
            <a:pPr marL="114300" indent="0">
              <a:buNone/>
            </a:pPr>
            <a:endParaRPr lang="zh-TW" altLang="en-US" sz="4000" b="1" dirty="0"/>
          </a:p>
          <a:p>
            <a:pPr marL="114300" lvl="0" indent="0">
              <a:buNone/>
            </a:pPr>
            <a:endParaRPr lang="en-US" altLang="zh-TW" sz="4000" b="1" dirty="0" smtClean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63" y="2340186"/>
            <a:ext cx="2332212" cy="349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70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4300" lvl="0" indent="0"/>
            <a:r>
              <a:rPr lang="zh-TW" altLang="zh-TW" sz="6000" b="1" u="sng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肢體殘疾人士</a:t>
            </a:r>
            <a:r>
              <a:rPr lang="zh-TW" altLang="zh-TW" sz="6000" b="1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的輔助</a:t>
            </a:r>
            <a:r>
              <a:rPr lang="zh-TW" altLang="zh-TW" sz="6000" b="1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工具：</a:t>
            </a:r>
            <a:endParaRPr lang="en-US" altLang="zh-TW" sz="6000" b="1" dirty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1619" y="2279452"/>
            <a:ext cx="5429639" cy="3880773"/>
          </a:xfrm>
        </p:spPr>
        <p:txBody>
          <a:bodyPr>
            <a:normAutofit/>
          </a:bodyPr>
          <a:lstStyle/>
          <a:p>
            <a:pPr marL="114300" lvl="0" indent="0">
              <a:buNone/>
            </a:pPr>
            <a:r>
              <a:rPr lang="en-US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(4) </a:t>
            </a:r>
            <a:r>
              <a:rPr lang="zh-TW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助</a:t>
            </a:r>
            <a:r>
              <a:rPr lang="zh-TW" altLang="zh-TW" sz="4000" b="1" dirty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行</a:t>
            </a:r>
            <a:r>
              <a:rPr lang="zh-TW" altLang="zh-TW" sz="4000" b="1" dirty="0" smtClean="0">
                <a:solidFill>
                  <a:srgbClr val="0070C0"/>
                </a:solidFill>
                <a:latin typeface="Microsoft JhengHei UI" pitchFamily="34" charset="-120"/>
                <a:ea typeface="Microsoft JhengHei UI" pitchFamily="34" charset="-120"/>
              </a:rPr>
              <a:t>架</a:t>
            </a:r>
            <a:endParaRPr lang="en-US" altLang="zh-TW" sz="4000" b="1" dirty="0" smtClean="0">
              <a:solidFill>
                <a:srgbClr val="0070C0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114300" lvl="0" indent="0">
              <a:buNone/>
            </a:pPr>
            <a:r>
              <a:rPr lang="zh-TW" altLang="zh-TW" sz="2800" dirty="0" smtClean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用於</a:t>
            </a:r>
            <a:r>
              <a:rPr lang="zh-TW" altLang="zh-TW" sz="2800" dirty="0">
                <a:solidFill>
                  <a:schemeClr val="tx1"/>
                </a:solidFill>
                <a:latin typeface="Microsoft JhengHei UI" pitchFamily="34" charset="-120"/>
                <a:ea typeface="Microsoft JhengHei UI" pitchFamily="34" charset="-120"/>
              </a:rPr>
              <a:t>支撐和平衡，穩定性較手杖更高，協助行動不便人士走路。</a:t>
            </a:r>
            <a:endParaRPr lang="en-US" altLang="zh-TW" sz="2800" dirty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  <a:p>
            <a:pPr marL="114300" indent="0">
              <a:buNone/>
            </a:pPr>
            <a:endParaRPr lang="zh-TW" altLang="en-US" sz="4000" b="1" dirty="0"/>
          </a:p>
          <a:p>
            <a:pPr marL="114300" lvl="0" indent="0">
              <a:buNone/>
            </a:pPr>
            <a:endParaRPr lang="en-US" altLang="zh-TW" sz="4000" b="1" dirty="0" smtClean="0">
              <a:solidFill>
                <a:schemeClr val="tx1"/>
              </a:solidFill>
              <a:latin typeface="Microsoft JhengHei UI" pitchFamily="34" charset="-120"/>
              <a:ea typeface="Microsoft JhengHei UI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960" y="2371717"/>
            <a:ext cx="4594669" cy="31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08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圖釘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藥劑師">
  <a:themeElements>
    <a:clrScheme name="藥劑師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藥劑師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藥劑師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</TotalTime>
  <Words>1164</Words>
  <Application>Microsoft Office PowerPoint</Application>
  <PresentationFormat>自訂</PresentationFormat>
  <Paragraphs>137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6</vt:i4>
      </vt:variant>
      <vt:variant>
        <vt:lpstr>投影片標題</vt:lpstr>
      </vt:variant>
      <vt:variant>
        <vt:i4>27</vt:i4>
      </vt:variant>
    </vt:vector>
  </HeadingPairs>
  <TitlesOfParts>
    <vt:vector size="33" baseType="lpstr">
      <vt:lpstr>波形</vt:lpstr>
      <vt:lpstr>圖釘</vt:lpstr>
      <vt:lpstr>夏至</vt:lpstr>
      <vt:lpstr>中庸</vt:lpstr>
      <vt:lpstr>藥劑師</vt:lpstr>
      <vt:lpstr>流線</vt:lpstr>
      <vt:lpstr>《無障礙共融Guide》 傷健共融工作坊 第三節︰無障礙</vt:lpstr>
      <vt:lpstr>上節回顧</vt:lpstr>
      <vt:lpstr>認識無障礙社區 </vt:lpstr>
      <vt:lpstr>活動： 設施大分類</vt:lpstr>
      <vt:lpstr>設施大分類</vt:lpstr>
      <vt:lpstr>肢體殘疾人士的輔助工具：</vt:lpstr>
      <vt:lpstr>肢體殘疾人士的輔助工具：</vt:lpstr>
      <vt:lpstr>肢體殘疾人士的輔助工具：</vt:lpstr>
      <vt:lpstr>肢體殘疾人士的輔助工具：</vt:lpstr>
      <vt:lpstr>聽障人士的輔助工具：</vt:lpstr>
      <vt:lpstr>聽障人士的輔助工具：</vt:lpstr>
      <vt:lpstr>視障人士的輔助工具：</vt:lpstr>
      <vt:lpstr>視障人士的輔助工具：</vt:lpstr>
      <vt:lpstr>視障人士的輔助工具：</vt:lpstr>
      <vt:lpstr>認識導盲犬 </vt:lpstr>
      <vt:lpstr>導盲犬</vt:lpstr>
      <vt:lpstr>導盲犬</vt:lpstr>
      <vt:lpstr>導盲犬</vt:lpstr>
      <vt:lpstr>無障礙設施</vt:lpstr>
      <vt:lpstr>無障礙設施</vt:lpstr>
      <vt:lpstr>無障礙交通</vt:lpstr>
      <vt:lpstr>無障礙資訊</vt:lpstr>
      <vt:lpstr>無障礙資訊</vt:lpstr>
      <vt:lpstr>社區無障礙</vt:lpstr>
      <vt:lpstr>活動： 我們的新同學</vt:lpstr>
      <vt:lpstr>我們的新同學</vt:lpstr>
      <vt:lpstr>總結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第二節 殘疾人士的需要</dc:title>
  <dc:creator>User</dc:creator>
  <cp:lastModifiedBy>FSD</cp:lastModifiedBy>
  <cp:revision>64</cp:revision>
  <dcterms:created xsi:type="dcterms:W3CDTF">2023-11-22T13:27:22Z</dcterms:created>
  <dcterms:modified xsi:type="dcterms:W3CDTF">2024-09-04T06:10:19Z</dcterms:modified>
</cp:coreProperties>
</file>