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89" r:id="rId1"/>
  </p:sldMasterIdLst>
  <p:notesMasterIdLst>
    <p:notesMasterId r:id="rId11"/>
  </p:notesMasterIdLst>
  <p:handoutMasterIdLst>
    <p:handoutMasterId r:id="rId12"/>
  </p:handoutMasterIdLst>
  <p:sldIdLst>
    <p:sldId id="287" r:id="rId2"/>
    <p:sldId id="294" r:id="rId3"/>
    <p:sldId id="295" r:id="rId4"/>
    <p:sldId id="308" r:id="rId5"/>
    <p:sldId id="309" r:id="rId6"/>
    <p:sldId id="312" r:id="rId7"/>
    <p:sldId id="313" r:id="rId8"/>
    <p:sldId id="301" r:id="rId9"/>
    <p:sldId id="307" r:id="rId10"/>
  </p:sldIdLst>
  <p:sldSz cx="8999538" cy="5040313"/>
  <p:notesSz cx="6807200" cy="9939338"/>
  <p:custDataLst>
    <p:tags r:id="rId13"/>
  </p:custDataLst>
  <p:defaultTextStyle>
    <a:defPPr>
      <a:defRPr lang="en-US"/>
    </a:defPPr>
    <a:lvl1pPr marL="0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08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013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021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025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031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039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045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052" algn="l" defTabSz="457008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935C"/>
    <a:srgbClr val="161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30" autoAdjust="0"/>
    <p:restoredTop sz="95000" autoAdjust="0"/>
  </p:normalViewPr>
  <p:slideViewPr>
    <p:cSldViewPr snapToGrid="0">
      <p:cViewPr varScale="1">
        <p:scale>
          <a:sx n="110" d="100"/>
          <a:sy n="110" d="100"/>
        </p:scale>
        <p:origin x="-90" y="-198"/>
      </p:cViewPr>
      <p:guideLst>
        <p:guide orient="horz" pos="1587"/>
        <p:guide pos="28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08FC20-DF9C-486C-9833-36FB07DAC60A}" type="datetimeFigureOut">
              <a:rPr lang="zh-TW" altLang="en-US" smtClean="0"/>
              <a:t>2026/9/4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05C114-5DFF-4FEA-B952-BC7FBB68918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22084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E57807-C398-4898-B1FF-51A0307427B9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43013"/>
            <a:ext cx="59880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9DF796-A944-441F-8AC6-42CBC275A43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8986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36813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73628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10440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47255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684069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20882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57696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694509" algn="l" defTabSz="673628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1571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534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8088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4653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09575" y="1243013"/>
            <a:ext cx="5988050" cy="3354387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9DF796-A944-441F-8AC6-42CBC275A43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770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http://study.163.com/course/introduction.htm?courseId=1003806063" TargetMode="Externa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24973" y="1008063"/>
            <a:ext cx="7727603" cy="1344083"/>
          </a:xfrm>
          <a:ln>
            <a:noFill/>
          </a:ln>
        </p:spPr>
        <p:txBody>
          <a:bodyPr vert="horz" tIns="0" rIns="16044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49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24973" y="2372825"/>
            <a:ext cx="7730603" cy="1288080"/>
          </a:xfrm>
        </p:spPr>
        <p:txBody>
          <a:bodyPr lIns="0" rIns="16044"/>
          <a:lstStyle>
            <a:lvl1pPr marL="0" marR="40110" indent="0" algn="r">
              <a:buNone/>
              <a:defRPr>
                <a:solidFill>
                  <a:schemeClr val="tx1"/>
                </a:solidFill>
              </a:defRPr>
            </a:lvl1pPr>
            <a:lvl2pPr marL="401102" indent="0" algn="ctr">
              <a:buNone/>
            </a:lvl2pPr>
            <a:lvl3pPr marL="802203" indent="0" algn="ctr">
              <a:buNone/>
            </a:lvl3pPr>
            <a:lvl4pPr marL="1203305" indent="0" algn="ctr">
              <a:buNone/>
            </a:lvl4pPr>
            <a:lvl5pPr marL="1604406" indent="0" algn="ctr">
              <a:buNone/>
            </a:lvl5pPr>
            <a:lvl6pPr marL="2005508" indent="0" algn="ctr">
              <a:buNone/>
            </a:lvl6pPr>
            <a:lvl7pPr marL="2406609" indent="0" algn="ctr">
              <a:buNone/>
            </a:lvl7pPr>
            <a:lvl8pPr marL="2807711" indent="0" algn="ctr">
              <a:buNone/>
            </a:lvl8pPr>
            <a:lvl9pPr marL="3208812" indent="0" algn="ctr">
              <a:buNone/>
            </a:lvl9pPr>
          </a:lstStyle>
          <a:p>
            <a:r>
              <a:rPr kumimoji="0" lang="zh-TW" altLang="en-US" smtClean="0"/>
              <a:t>按一下以編輯母片副標題樣式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973" y="967740"/>
            <a:ext cx="7649607" cy="1001342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9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973" y="1987803"/>
            <a:ext cx="7649607" cy="1109569"/>
          </a:xfrm>
        </p:spPr>
        <p:txBody>
          <a:bodyPr lIns="40110" rIns="40110" anchor="t"/>
          <a:lstStyle>
            <a:lvl1pPr marL="0" indent="0">
              <a:buNone/>
              <a:defRPr sz="1900">
                <a:solidFill>
                  <a:schemeClr val="tx1"/>
                </a:solidFill>
              </a:defRPr>
            </a:lvl1pPr>
            <a:lvl2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77" y="517472"/>
            <a:ext cx="8099584" cy="840052"/>
          </a:xfrm>
        </p:spPr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77" y="1411174"/>
            <a:ext cx="3974796" cy="3259402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4765" y="1411174"/>
            <a:ext cx="3974796" cy="3259402"/>
          </a:xfrm>
        </p:spPr>
        <p:txBody>
          <a:bodyPr/>
          <a:lstStyle>
            <a:lvl1pPr>
              <a:defRPr sz="23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77" y="517472"/>
            <a:ext cx="8099584" cy="840052"/>
          </a:xfrm>
        </p:spPr>
        <p:txBody>
          <a:bodyPr tIns="40110" anchor="b"/>
          <a:lstStyle>
            <a:lvl1pPr>
              <a:defRPr/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9977" y="1363522"/>
            <a:ext cx="3976359" cy="484593"/>
          </a:xfrm>
        </p:spPr>
        <p:txBody>
          <a:bodyPr lIns="40110" tIns="0" rIns="40110" bIns="0" anchor="ctr">
            <a:noAutofit/>
          </a:bodyPr>
          <a:lstStyle>
            <a:lvl1pPr marL="0" indent="0">
              <a:buNone/>
              <a:defRPr sz="21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571641" y="1366836"/>
            <a:ext cx="3977921" cy="481279"/>
          </a:xfrm>
        </p:spPr>
        <p:txBody>
          <a:bodyPr lIns="40110" tIns="0" rIns="40110" bIns="0" anchor="ctr"/>
          <a:lstStyle>
            <a:lvl1pPr marL="0" indent="0">
              <a:buNone/>
              <a:defRPr sz="21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1800" b="1"/>
            </a:lvl2pPr>
            <a:lvl3pPr>
              <a:buNone/>
              <a:defRPr sz="1600" b="1"/>
            </a:lvl3pPr>
            <a:lvl4pPr>
              <a:buNone/>
              <a:defRPr sz="1400" b="1"/>
            </a:lvl4pPr>
            <a:lvl5pPr>
              <a:buNone/>
              <a:defRPr sz="1400" b="1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49977" y="1848115"/>
            <a:ext cx="3976359" cy="2826426"/>
          </a:xfrm>
        </p:spPr>
        <p:txBody>
          <a:bodyPr tIns="0"/>
          <a:lstStyle>
            <a:lvl1pPr>
              <a:defRPr sz="19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1641" y="1848115"/>
            <a:ext cx="3977921" cy="2826426"/>
          </a:xfrm>
        </p:spPr>
        <p:txBody>
          <a:bodyPr tIns="0"/>
          <a:lstStyle>
            <a:lvl1pPr>
              <a:defRPr sz="19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77" y="517472"/>
            <a:ext cx="8174580" cy="840052"/>
          </a:xfrm>
        </p:spPr>
        <p:txBody>
          <a:bodyPr vert="horz" tIns="4011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4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4966" y="378025"/>
            <a:ext cx="2699861" cy="854053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3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4966" y="1232076"/>
            <a:ext cx="2699861" cy="3360209"/>
          </a:xfrm>
        </p:spPr>
        <p:txBody>
          <a:bodyPr lIns="16044" rIns="16044"/>
          <a:lstStyle>
            <a:lvl1pPr marL="0" indent="0" algn="l">
              <a:buNone/>
              <a:defRPr sz="1200"/>
            </a:lvl1pPr>
            <a:lvl2pPr indent="0" algn="l">
              <a:buNone/>
              <a:defRPr sz="1100"/>
            </a:lvl2pPr>
            <a:lvl3pPr indent="0" algn="l">
              <a:buNone/>
              <a:defRPr sz="900"/>
            </a:lvl3pPr>
            <a:lvl4pPr indent="0" algn="l">
              <a:buNone/>
              <a:defRPr sz="800"/>
            </a:lvl4pPr>
            <a:lvl5pPr indent="0" algn="l">
              <a:buNone/>
              <a:defRPr sz="8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18569" y="1232076"/>
            <a:ext cx="5030992" cy="3360209"/>
          </a:xfrm>
        </p:spPr>
        <p:txBody>
          <a:bodyPr tIns="0"/>
          <a:lstStyle>
            <a:lvl1pPr>
              <a:defRPr sz="25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600"/>
            </a:lvl5pPr>
          </a:lstStyle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15739" y="814385"/>
            <a:ext cx="5174734" cy="3024188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220" tIns="40110" rIns="80220" bIns="40110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7877680" y="3939183"/>
            <a:ext cx="152992" cy="114247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0220" tIns="40110" rIns="80220" bIns="40110"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969" y="865038"/>
            <a:ext cx="2177888" cy="1163153"/>
          </a:xfrm>
        </p:spPr>
        <p:txBody>
          <a:bodyPr vert="horz" lIns="40110" tIns="40110" rIns="40110" bIns="40110" anchor="b"/>
          <a:lstStyle>
            <a:lvl1pPr algn="l">
              <a:buNone/>
              <a:defRPr sz="1800" b="1">
                <a:solidFill>
                  <a:schemeClr val="tx2"/>
                </a:solidFill>
              </a:defRPr>
            </a:lvl1pPr>
          </a:lstStyle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9969" y="2079026"/>
            <a:ext cx="2174888" cy="1601699"/>
          </a:xfrm>
        </p:spPr>
        <p:txBody>
          <a:bodyPr lIns="56154" rIns="40110" bIns="40110" anchor="t"/>
          <a:lstStyle>
            <a:lvl1pPr marL="0" indent="0" algn="l">
              <a:spcBef>
                <a:spcPts val="219"/>
              </a:spcBef>
              <a:buFontTx/>
              <a:buNone/>
              <a:defRPr sz="1100"/>
            </a:lvl1pPr>
            <a:lvl2pPr>
              <a:defRPr sz="11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</a:lstStyle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49592" y="4671624"/>
            <a:ext cx="599969" cy="268350"/>
          </a:xfrm>
        </p:spPr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30722" y="881590"/>
            <a:ext cx="4544767" cy="2889779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2800"/>
            </a:lvl1pPr>
          </a:lstStyle>
          <a:p>
            <a:r>
              <a:rPr kumimoji="0" lang="zh-TW" altLang="en-US" smtClean="0"/>
              <a:t>按一下圖示以新增圖片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375" y="4274932"/>
            <a:ext cx="9018287" cy="76538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220" tIns="40110" rIns="80220" bIns="4011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12279" y="4571284"/>
            <a:ext cx="4687259" cy="46902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220" tIns="40110" rIns="80220" bIns="4011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24665" y="672043"/>
            <a:ext cx="2024896" cy="3830405"/>
          </a:xfrm>
        </p:spPr>
        <p:txBody>
          <a:bodyPr vert="eaVert"/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9977" y="672043"/>
            <a:ext cx="5924696" cy="3830405"/>
          </a:xfrm>
        </p:spPr>
        <p:txBody>
          <a:bodyPr vert="eaVert"/>
          <a:lstStyle/>
          <a:p>
            <a:pPr lvl="0" eaLnBrk="1" latinLnBrk="0" hangingPunct="1"/>
            <a:r>
              <a:rPr lang="zh-TW" altLang="en-US" smtClean="0"/>
              <a:t>按一下以編輯母片文字樣式</a:t>
            </a:r>
          </a:p>
          <a:p>
            <a:pPr lvl="1" eaLnBrk="1" latinLnBrk="0" hangingPunct="1"/>
            <a:r>
              <a:rPr lang="zh-TW" altLang="en-US" smtClean="0"/>
              <a:t>第二層</a:t>
            </a:r>
          </a:p>
          <a:p>
            <a:pPr lvl="2" eaLnBrk="1" latinLnBrk="0" hangingPunct="1"/>
            <a:r>
              <a:rPr lang="zh-TW" altLang="en-US" smtClean="0"/>
              <a:t>第三層</a:t>
            </a:r>
          </a:p>
          <a:p>
            <a:pPr lvl="3" eaLnBrk="1" latinLnBrk="0" hangingPunct="1"/>
            <a:r>
              <a:rPr lang="zh-TW" altLang="en-US" smtClean="0"/>
              <a:t>第四層</a:t>
            </a:r>
          </a:p>
          <a:p>
            <a:pPr lvl="4" eaLnBrk="1" latinLnBrk="0" hangingPunct="1"/>
            <a:r>
              <a:rPr lang="zh-TW" altLang="en-US" smtClean="0"/>
              <a:t>第五層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hlinkClick r:id="rId2"/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8128" y="633100"/>
            <a:ext cx="3023282" cy="3010187"/>
          </a:xfrm>
          <a:prstGeom prst="rect">
            <a:avLst/>
          </a:prstGeom>
        </p:spPr>
      </p:pic>
      <p:sp>
        <p:nvSpPr>
          <p:cNvPr id="7" name="Text Placeholder 1"/>
          <p:cNvSpPr txBox="1">
            <a:spLocks/>
          </p:cNvSpPr>
          <p:nvPr userDrawn="1"/>
        </p:nvSpPr>
        <p:spPr>
          <a:xfrm>
            <a:off x="3004496" y="3643288"/>
            <a:ext cx="3006917" cy="357448"/>
          </a:xfrm>
          <a:prstGeom prst="rect">
            <a:avLst/>
          </a:prstGeom>
        </p:spPr>
        <p:txBody>
          <a:bodyPr vert="horz" lIns="67176" tIns="33588" rIns="67176" bIns="33588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 baseline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/>
            <a:r>
              <a:rPr lang="zh-CN" altLang="en-US" sz="20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微信公众号：短酷</a:t>
            </a:r>
            <a:r>
              <a:rPr lang="en-US" altLang="zh-CN" sz="2000" b="1" dirty="0">
                <a:solidFill>
                  <a:srgbClr val="44546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sz="2000" b="1" dirty="0">
              <a:solidFill>
                <a:srgbClr val="44546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87847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06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375" y="-5251"/>
            <a:ext cx="9018287" cy="76538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220" tIns="40110" rIns="80220" bIns="4011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12279" y="-5250"/>
            <a:ext cx="4687259" cy="469029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0220" tIns="40110" rIns="80220" bIns="4011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49977" y="517472"/>
            <a:ext cx="8099584" cy="840052"/>
          </a:xfrm>
          <a:prstGeom prst="rect">
            <a:avLst/>
          </a:prstGeom>
        </p:spPr>
        <p:txBody>
          <a:bodyPr vert="horz" lIns="0" tIns="40110" rIns="0" bIns="0" anchor="b">
            <a:normAutofit/>
          </a:bodyPr>
          <a:lstStyle/>
          <a:p>
            <a:r>
              <a:rPr kumimoji="0" lang="zh-TW" altLang="en-US" smtClean="0"/>
              <a:t>按一下以編輯母片標題樣式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49977" y="1422488"/>
            <a:ext cx="8099584" cy="3225800"/>
          </a:xfrm>
          <a:prstGeom prst="rect">
            <a:avLst/>
          </a:prstGeom>
        </p:spPr>
        <p:txBody>
          <a:bodyPr vert="horz" lIns="80220" tIns="40110" rIns="80220" bIns="40110">
            <a:normAutofit/>
          </a:bodyPr>
          <a:lstStyle/>
          <a:p>
            <a:pPr lvl="0" eaLnBrk="1" latinLnBrk="0" hangingPunct="1"/>
            <a:r>
              <a:rPr kumimoji="0" lang="zh-TW" altLang="en-US" smtClean="0"/>
              <a:t>按一下以編輯母片文字樣式</a:t>
            </a:r>
          </a:p>
          <a:p>
            <a:pPr lvl="1" eaLnBrk="1" latinLnBrk="0" hangingPunct="1"/>
            <a:r>
              <a:rPr kumimoji="0" lang="zh-TW" altLang="en-US" smtClean="0"/>
              <a:t>第二層</a:t>
            </a:r>
          </a:p>
          <a:p>
            <a:pPr lvl="2" eaLnBrk="1" latinLnBrk="0" hangingPunct="1"/>
            <a:r>
              <a:rPr kumimoji="0" lang="zh-TW" altLang="en-US" smtClean="0"/>
              <a:t>第三層</a:t>
            </a:r>
          </a:p>
          <a:p>
            <a:pPr lvl="3" eaLnBrk="1" latinLnBrk="0" hangingPunct="1"/>
            <a:r>
              <a:rPr kumimoji="0" lang="zh-TW" altLang="en-US" smtClean="0"/>
              <a:t>第四層</a:t>
            </a:r>
          </a:p>
          <a:p>
            <a:pPr lvl="4" eaLnBrk="1" latinLnBrk="0" hangingPunct="1"/>
            <a:r>
              <a:rPr kumimoji="0" lang="zh-TW" altLang="en-US" smtClean="0"/>
              <a:t>第五層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49977" y="4671624"/>
            <a:ext cx="2099892" cy="2683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22EC3EF-E09A-4687-B863-5A7FF165526A}" type="datetimeFigureOut">
              <a:rPr lang="zh-CN" altLang="en-US" smtClean="0"/>
              <a:t>2026/9/4</a:t>
            </a:fld>
            <a:endParaRPr lang="zh-CN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24865" y="4671624"/>
            <a:ext cx="3299831" cy="268350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799599" y="4671624"/>
            <a:ext cx="749962" cy="26835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DC47106-07BA-4B84-9208-8EEBD7878697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8717" y="148760"/>
            <a:ext cx="9035509" cy="47715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90" r:id="rId1"/>
    <p:sldLayoutId id="2147484291" r:id="rId2"/>
    <p:sldLayoutId id="2147484292" r:id="rId3"/>
    <p:sldLayoutId id="2147484293" r:id="rId4"/>
    <p:sldLayoutId id="2147484294" r:id="rId5"/>
    <p:sldLayoutId id="2147484295" r:id="rId6"/>
    <p:sldLayoutId id="2147484296" r:id="rId7"/>
    <p:sldLayoutId id="2147484297" r:id="rId8"/>
    <p:sldLayoutId id="2147484298" r:id="rId9"/>
    <p:sldLayoutId id="2147484299" r:id="rId10"/>
    <p:sldLayoutId id="2147484300" r:id="rId11"/>
    <p:sldLayoutId id="2147483651" r:id="rId12"/>
    <p:sldLayoutId id="2147483652" r:id="rId13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4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40661" indent="-240661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1pPr>
      <a:lvl2pPr marL="561542" indent="-216595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02203" indent="-216595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42864" indent="-184507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283525" indent="-184507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186" indent="-184507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84627" indent="-160441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925287" indent="-160441" algn="l" rtl="0" eaLnBrk="1" latinLnBrk="0" hangingPunct="1">
        <a:spcBef>
          <a:spcPct val="20000"/>
        </a:spcBef>
        <a:buClr>
          <a:schemeClr val="tx2"/>
        </a:buClr>
        <a:buChar char="•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165948" indent="-160441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0110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80220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20330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60440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0055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40660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80771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20881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t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6">
            <a:extLst>
              <a:ext uri="{FF2B5EF4-FFF2-40B4-BE49-F238E27FC236}">
                <a16:creationId xmlns="" xmlns:a16="http://schemas.microsoft.com/office/drawing/2014/main" id="{A157102D-DAC1-4213-B250-D5CD955830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8551" y="2864253"/>
            <a:ext cx="348095" cy="52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02" tIns="45699" rIns="91402" bIns="45699">
            <a:spAutoFit/>
          </a:bodyPr>
          <a:lstStyle/>
          <a:p>
            <a:r>
              <a:rPr lang="en-US" altLang="zh-CN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rPr>
              <a:t>  </a:t>
            </a:r>
            <a:endParaRPr lang="en-US" altLang="zh-CN" sz="2000" b="1" dirty="0">
              <a:solidFill>
                <a:schemeClr val="tx1">
                  <a:lumMod val="95000"/>
                  <a:lumOff val="5000"/>
                </a:schemeClr>
              </a:solidFill>
              <a:latin typeface="方正姚体" panose="02010601030101010101" pitchFamily="2" charset="-122"/>
              <a:sym typeface="方正姚体" panose="02010601030101010101" pitchFamily="2" charset="-122"/>
            </a:endParaRPr>
          </a:p>
        </p:txBody>
      </p:sp>
      <p:pic>
        <p:nvPicPr>
          <p:cNvPr id="18" name="圖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56" y="670340"/>
            <a:ext cx="1800000" cy="900381"/>
          </a:xfrm>
          <a:prstGeom prst="rect">
            <a:avLst/>
          </a:prstGeom>
        </p:spPr>
      </p:pic>
      <p:sp>
        <p:nvSpPr>
          <p:cNvPr id="14" name="文本框 6">
            <a:extLst>
              <a:ext uri="{FF2B5EF4-FFF2-40B4-BE49-F238E27FC236}">
                <a16:creationId xmlns:a16="http://schemas.microsoft.com/office/drawing/2014/main" xmlns="" id="{A30DA689-8286-4098-8577-373060908ABC}"/>
              </a:ext>
            </a:extLst>
          </p:cNvPr>
          <p:cNvSpPr txBox="1"/>
          <p:nvPr/>
        </p:nvSpPr>
        <p:spPr>
          <a:xfrm>
            <a:off x="575667" y="2077555"/>
            <a:ext cx="4386932" cy="1146435"/>
          </a:xfrm>
          <a:prstGeom prst="rect">
            <a:avLst/>
          </a:prstGeom>
          <a:noFill/>
        </p:spPr>
        <p:txBody>
          <a:bodyPr wrap="square" lIns="68550" tIns="34274" rIns="68550" bIns="34274" rtlCol="0">
            <a:spAutoFit/>
          </a:bodyPr>
          <a:lstStyle/>
          <a:p>
            <a:r>
              <a:rPr lang="en-US" altLang="zh-TW" sz="3200" b="1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《</a:t>
            </a:r>
            <a:r>
              <a:rPr lang="zh-TW" altLang="en-US" sz="3200" b="1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無障礙共融</a:t>
            </a:r>
            <a:r>
              <a:rPr lang="en-US" altLang="zh-TW" sz="3200" b="1" dirty="0" smtClean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Guide》</a:t>
            </a:r>
          </a:p>
          <a:p>
            <a:endParaRPr lang="en-US" altLang="zh-TW" sz="1000" b="1" dirty="0" smtClean="0">
              <a:solidFill>
                <a:schemeClr val="accent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zh-TW" altLang="en-US" sz="2800" b="1" dirty="0" smtClean="0">
                <a:solidFill>
                  <a:schemeClr val="accent4">
                    <a:lumMod val="50000"/>
                  </a:schemeClr>
                </a:solidFill>
                <a:latin typeface="Microsoft JhengHei UI" pitchFamily="34" charset="-120"/>
                <a:ea typeface="Microsoft JhengHei UI" pitchFamily="34" charset="-120"/>
              </a:rPr>
              <a:t>同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Microsoft JhengHei UI" pitchFamily="34" charset="-120"/>
                <a:ea typeface="Microsoft JhengHei UI" pitchFamily="34" charset="-120"/>
              </a:rPr>
              <a:t>理心與共融社會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Microsoft JhengHei UI" pitchFamily="34" charset="-120"/>
              <a:ea typeface="Microsoft JhengHei UI" pitchFamily="34" charset="-120"/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925" y="3387431"/>
            <a:ext cx="4320000" cy="1649408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638" y="799002"/>
            <a:ext cx="2520000" cy="643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671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16A4752-350B-492F-B414-BFF0E3475753}"/>
              </a:ext>
            </a:extLst>
          </p:cNvPr>
          <p:cNvSpPr/>
          <p:nvPr/>
        </p:nvSpPr>
        <p:spPr>
          <a:xfrm>
            <a:off x="449451" y="1977880"/>
            <a:ext cx="3967566" cy="609355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為什麼要建立共融社會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59F2A67-116A-4556-B976-2BD151B80151}"/>
              </a:ext>
            </a:extLst>
          </p:cNvPr>
          <p:cNvSpPr/>
          <p:nvPr/>
        </p:nvSpPr>
        <p:spPr>
          <a:xfrm>
            <a:off x="449451" y="2759391"/>
            <a:ext cx="4060555" cy="415328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30000"/>
              </a:lnSpc>
            </a:pPr>
            <a:r>
              <a:rPr lang="zh-TW" altLang="en-US" b="1" dirty="0">
                <a:latin typeface="微軟正黑體" pitchFamily="34" charset="-120"/>
                <a:ea typeface="微軟正黑體" pitchFamily="34" charset="-120"/>
              </a:rPr>
              <a:t>如果世界沒有「共融」，會變成怎樣</a:t>
            </a:r>
            <a:r>
              <a:rPr lang="en-US" altLang="zh-TW" b="1" dirty="0">
                <a:latin typeface="微軟正黑體" pitchFamily="34" charset="-120"/>
                <a:ea typeface="微軟正黑體" pitchFamily="34" charset="-120"/>
              </a:rPr>
              <a:t>?</a:t>
            </a:r>
          </a:p>
        </p:txBody>
      </p:sp>
      <p:pic>
        <p:nvPicPr>
          <p:cNvPr id="2" name="圖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8776" y="1307435"/>
            <a:ext cx="3392241" cy="2559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9383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="" xmlns:a16="http://schemas.microsoft.com/office/drawing/2014/main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4185655" cy="56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「優先座，誰先坐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?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..黑体UI-日本语" panose="02000000000000000000" pitchFamily="2" charset="-128"/>
              </a:rPr>
              <a:t>」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grpSp>
        <p:nvGrpSpPr>
          <p:cNvPr id="10" name="群組 9"/>
          <p:cNvGrpSpPr/>
          <p:nvPr/>
        </p:nvGrpSpPr>
        <p:grpSpPr>
          <a:xfrm>
            <a:off x="4613161" y="1032777"/>
            <a:ext cx="551867" cy="551867"/>
            <a:chOff x="4407562" y="1125034"/>
            <a:chExt cx="551867" cy="551867"/>
          </a:xfrm>
        </p:grpSpPr>
        <p:sp>
          <p:nvSpPr>
            <p:cNvPr id="11" name="椭圆 33">
              <a:extLst>
                <a:ext uri="{FF2B5EF4-FFF2-40B4-BE49-F238E27FC236}">
                  <a16:creationId xmlns="" xmlns:a16="http://schemas.microsoft.com/office/drawing/2014/main" id="{97EAB35E-4CA8-406A-BB7C-29142AE3A0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07562" y="1125034"/>
              <a:ext cx="551867" cy="551867"/>
            </a:xfrm>
            <a:prstGeom prst="ellipse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grpSp>
          <p:nvGrpSpPr>
            <p:cNvPr id="15" name="组合 37">
              <a:extLst>
                <a:ext uri="{FF2B5EF4-FFF2-40B4-BE49-F238E27FC236}">
                  <a16:creationId xmlns="" xmlns:a16="http://schemas.microsoft.com/office/drawing/2014/main" id="{254EF293-C465-46C3-B132-3D63ECB1DCC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9738" y="1305878"/>
              <a:ext cx="218181" cy="207680"/>
              <a:chOff x="0" y="0"/>
              <a:chExt cx="2438400" cy="2332038"/>
            </a:xfrm>
          </p:grpSpPr>
          <p:sp>
            <p:nvSpPr>
              <p:cNvPr id="16" name="Freeform 25">
                <a:extLst>
                  <a:ext uri="{FF2B5EF4-FFF2-40B4-BE49-F238E27FC236}">
                    <a16:creationId xmlns="" xmlns:a16="http://schemas.microsoft.com/office/drawing/2014/main" id="{2D77CCB2-17CC-47FE-B2F5-8709AC8016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206 w 413"/>
                  <a:gd name="T1" fmla="*/ 413 h 413"/>
                  <a:gd name="T2" fmla="*/ 0 w 413"/>
                  <a:gd name="T3" fmla="*/ 0 h 413"/>
                  <a:gd name="T4" fmla="*/ 413 w 413"/>
                  <a:gd name="T5" fmla="*/ 0 h 413"/>
                  <a:gd name="T6" fmla="*/ 206 w 413"/>
                  <a:gd name="T7" fmla="*/ 413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15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  <p:sp>
            <p:nvSpPr>
              <p:cNvPr id="17" name="任意多边形 39">
                <a:extLst>
                  <a:ext uri="{FF2B5EF4-FFF2-40B4-BE49-F238E27FC236}">
                    <a16:creationId xmlns="" xmlns:a16="http://schemas.microsoft.com/office/drawing/2014/main" id="{1F4F0C00-4401-45BF-8120-09F136EE38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1500">
                  <a:solidFill>
                    <a:srgbClr val="000000"/>
                  </a:solidFill>
                  <a:latin typeface="Calibri" panose="020F0502020204030204" pitchFamily="34" charset="0"/>
                  <a:sym typeface="宋体" panose="02010600030101010101" pitchFamily="2" charset="-122"/>
                </a:endParaRPr>
              </a:p>
            </p:txBody>
          </p:sp>
        </p:grpSp>
      </p:grpSp>
      <p:sp>
        <p:nvSpPr>
          <p:cNvPr id="31" name="文本框 53">
            <a:extLst>
              <a:ext uri="{FF2B5EF4-FFF2-40B4-BE49-F238E27FC236}">
                <a16:creationId xmlns="" xmlns:a16="http://schemas.microsoft.com/office/drawing/2014/main" id="{D3BC214A-62B3-45E7-8F94-972280F01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9740" y="1625532"/>
            <a:ext cx="4027095" cy="262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TW" altLang="zh-TW" sz="1400" b="1" dirty="0">
                <a:latin typeface="微軟正黑體" pitchFamily="34" charset="-120"/>
                <a:ea typeface="微軟正黑體" pitchFamily="34" charset="-120"/>
              </a:rPr>
              <a:t>假設現在地鐵車廂非常擠迫，只剩下一個優先座。</a:t>
            </a:r>
            <a:endParaRPr lang="en-US" altLang="zh-TW" sz="1400" b="1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zh-TW" sz="1400" b="1" dirty="0">
                <a:latin typeface="微軟正黑體" pitchFamily="34" charset="-120"/>
                <a:ea typeface="微軟正黑體" pitchFamily="34" charset="-120"/>
              </a:rPr>
              <a:t>這時有六位乘客同時來到座位前。</a:t>
            </a:r>
            <a:endParaRPr lang="en-US" altLang="zh-TW" sz="1400" b="1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zh-TW" sz="1400" b="1" dirty="0">
                <a:latin typeface="微軟正黑體" pitchFamily="34" charset="-120"/>
                <a:ea typeface="微軟正黑體" pitchFamily="34" charset="-120"/>
              </a:rPr>
              <a:t>你</a:t>
            </a:r>
            <a:r>
              <a:rPr lang="zh-HK" altLang="zh-TW" sz="1400" b="1" dirty="0">
                <a:latin typeface="微軟正黑體" pitchFamily="34" charset="-120"/>
                <a:ea typeface="微軟正黑體" pitchFamily="34" charset="-120"/>
              </a:rPr>
              <a:t>認為誰應該坐這個優先座</a:t>
            </a:r>
            <a:r>
              <a:rPr lang="zh-TW" altLang="zh-TW" sz="1400" b="1" dirty="0">
                <a:latin typeface="微軟正黑體" pitchFamily="34" charset="-120"/>
                <a:ea typeface="微軟正黑體" pitchFamily="34" charset="-120"/>
              </a:rPr>
              <a:t>？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endParaRPr lang="en-US" altLang="zh-TW" sz="1200" dirty="0">
              <a:latin typeface="微軟正黑體" pitchFamily="34" charset="-120"/>
              <a:ea typeface="微軟正黑體" pitchFamily="34" charset="-120"/>
            </a:endParaRPr>
          </a:p>
          <a:p>
            <a:pPr marL="257059" indent="-257059">
              <a:spcBef>
                <a:spcPts val="150"/>
              </a:spcBef>
              <a:spcAft>
                <a:spcPts val="150"/>
              </a:spcAft>
              <a:buAutoNum type="alphaUcPeriod"/>
            </a:pP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80</a:t>
            </a:r>
            <a:r>
              <a:rPr lang="zh-TW" altLang="zh-TW" sz="1400" dirty="0">
                <a:latin typeface="微軟正黑體" pitchFamily="34" charset="-120"/>
                <a:ea typeface="微軟正黑體" pitchFamily="34" charset="-120"/>
              </a:rPr>
              <a:t>歲長者 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257059" indent="-257059">
              <a:spcBef>
                <a:spcPts val="150"/>
              </a:spcBef>
              <a:spcAft>
                <a:spcPts val="150"/>
              </a:spcAft>
              <a:buAutoNum type="alphaUcPeriod"/>
            </a:pPr>
            <a:r>
              <a:rPr lang="zh-TW" altLang="zh-TW" sz="1400" dirty="0">
                <a:latin typeface="微軟正黑體" pitchFamily="34" charset="-120"/>
                <a:ea typeface="微軟正黑體" pitchFamily="34" charset="-120"/>
              </a:rPr>
              <a:t>行動不便，使用拐杖的中年人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257059" indent="-257059">
              <a:spcBef>
                <a:spcPts val="150"/>
              </a:spcBef>
              <a:spcAft>
                <a:spcPts val="150"/>
              </a:spcAft>
              <a:buAutoNum type="alphaUcPeriod"/>
            </a:pPr>
            <a:r>
              <a:rPr lang="zh-TW" altLang="zh-TW" sz="1400" dirty="0">
                <a:latin typeface="微軟正黑體" pitchFamily="34" charset="-120"/>
                <a:ea typeface="微軟正黑體" pitchFamily="34" charset="-120"/>
              </a:rPr>
              <a:t>懷孕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6</a:t>
            </a:r>
            <a:r>
              <a:rPr lang="zh-TW" altLang="zh-TW" sz="1400" dirty="0">
                <a:latin typeface="微軟正黑體" pitchFamily="34" charset="-120"/>
                <a:ea typeface="微軟正黑體" pitchFamily="34" charset="-120"/>
              </a:rPr>
              <a:t>個月孕婦 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257059" indent="-257059">
              <a:spcBef>
                <a:spcPts val="150"/>
              </a:spcBef>
              <a:spcAft>
                <a:spcPts val="150"/>
              </a:spcAft>
              <a:buAutoNum type="alphaUcPeriod"/>
            </a:pPr>
            <a:r>
              <a:rPr lang="zh-TW" altLang="zh-TW" sz="1400" dirty="0">
                <a:latin typeface="微軟正黑體" pitchFamily="34" charset="-120"/>
                <a:ea typeface="微軟正黑體" pitchFamily="34" charset="-120"/>
              </a:rPr>
              <a:t>勞動一整天，剛下班的工人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  <a:p>
            <a:pPr marL="257059" indent="-257059">
              <a:spcBef>
                <a:spcPts val="150"/>
              </a:spcBef>
              <a:spcAft>
                <a:spcPts val="150"/>
              </a:spcAft>
              <a:buAutoNum type="alphaUcPeriod"/>
            </a:pPr>
            <a:r>
              <a:rPr lang="zh-TW" altLang="zh-TW" sz="1400" dirty="0">
                <a:latin typeface="微軟正黑體" pitchFamily="34" charset="-120"/>
                <a:ea typeface="微軟正黑體" pitchFamily="34" charset="-120"/>
              </a:rPr>
              <a:t>剛做完手術出院的年青人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(</a:t>
            </a:r>
            <a:r>
              <a:rPr lang="zh-HK" altLang="zh-TW" sz="1400" dirty="0">
                <a:latin typeface="微軟正黑體" pitchFamily="34" charset="-120"/>
                <a:ea typeface="微軟正黑體" pitchFamily="34" charset="-120"/>
              </a:rPr>
              <a:t>沒有明顯</a:t>
            </a:r>
            <a:r>
              <a:rPr lang="zh-TW" altLang="zh-TW" sz="1400" dirty="0">
                <a:latin typeface="微軟正黑體" pitchFamily="34" charset="-120"/>
                <a:ea typeface="微軟正黑體" pitchFamily="34" charset="-120"/>
              </a:rPr>
              <a:t>的傷口</a:t>
            </a: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) </a:t>
            </a:r>
          </a:p>
          <a:p>
            <a:pPr marL="257059" indent="-257059">
              <a:spcBef>
                <a:spcPts val="150"/>
              </a:spcBef>
              <a:spcAft>
                <a:spcPts val="150"/>
              </a:spcAft>
              <a:buAutoNum type="alphaUcPeriod"/>
            </a:pPr>
            <a:r>
              <a:rPr lang="zh-TW" altLang="zh-TW" sz="1400" dirty="0">
                <a:latin typeface="微軟正黑體" pitchFamily="34" charset="-120"/>
                <a:ea typeface="微軟正黑體" pitchFamily="34" charset="-120"/>
              </a:rPr>
              <a:t>手抱嬰兒的父親</a:t>
            </a:r>
            <a:endParaRPr lang="en-US" altLang="zh-TW" sz="1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90" y="1385335"/>
            <a:ext cx="3711904" cy="2800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539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="" xmlns:a16="http://schemas.microsoft.com/office/drawing/2014/main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4185655" cy="56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HK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《殘疾人權利公約》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E26743C-322D-4484-A17B-6587928B4DB7}"/>
              </a:ext>
            </a:extLst>
          </p:cNvPr>
          <p:cNvSpPr/>
          <p:nvPr/>
        </p:nvSpPr>
        <p:spPr>
          <a:xfrm>
            <a:off x="497844" y="1625532"/>
            <a:ext cx="4376081" cy="2160549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《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殘疾人權利公約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》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於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2006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年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12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月經聯合國大會中通過，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2007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年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3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月開放簽署，中華人民共和國亦是首批簽署公約的國家之一。</a:t>
            </a:r>
          </a:p>
          <a:p>
            <a:pPr>
              <a:lnSpc>
                <a:spcPct val="120000"/>
              </a:lnSpc>
            </a:pPr>
            <a:endParaRPr kumimoji="0" lang="zh-TW" altLang="en-US" sz="1400" b="1" dirty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《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公約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》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在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2008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年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5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月起開始生效，中華人民共和國於同年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8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月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1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日向聯合國交存中國公約批准書後，公約於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2008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年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8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月</a:t>
            </a:r>
            <a:r>
              <a:rPr kumimoji="0" lang="en-US" altLang="zh-TW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31</a:t>
            </a: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日起，正式於中華人民共和國，包括香港特別行政區和澳門特別行政區生效。</a:t>
            </a: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10" r="15090"/>
          <a:stretch/>
        </p:blipFill>
        <p:spPr>
          <a:xfrm>
            <a:off x="5188232" y="1597006"/>
            <a:ext cx="2830665" cy="221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829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="" xmlns:a16="http://schemas.microsoft.com/office/drawing/2014/main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4185655" cy="56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zh-HK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《殘疾人權利公約》</a:t>
            </a:r>
            <a:endParaRPr lang="zh-CN" altLang="en-US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..黑体UI-日本语" panose="02000000000000000000" pitchFamily="2" charset="-128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E26743C-322D-4484-A17B-6587928B4DB7}"/>
              </a:ext>
            </a:extLst>
          </p:cNvPr>
          <p:cNvSpPr/>
          <p:nvPr/>
        </p:nvSpPr>
        <p:spPr>
          <a:xfrm>
            <a:off x="497844" y="1625532"/>
            <a:ext cx="4376081" cy="2395613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第一條 </a:t>
            </a:r>
          </a:p>
          <a:p>
            <a:pPr>
              <a:lnSpc>
                <a:spcPct val="120000"/>
              </a:lnSpc>
            </a:pPr>
            <a:r>
              <a:rPr kumimoji="0" lang="zh-TW" altLang="en-US" sz="1400" b="1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宗旨 </a:t>
            </a:r>
          </a:p>
          <a:p>
            <a:pPr>
              <a:lnSpc>
                <a:spcPct val="120000"/>
              </a:lnSpc>
            </a:pPr>
            <a:r>
              <a:rPr kumimoji="0" lang="zh-TW" altLang="en-US" sz="14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本公約的宗旨是促進、保護和確保所有殘疾人充分和平 等地享有一切人權和基本自由，並促進對殘疾人固有尊嚴的尊重。 </a:t>
            </a:r>
          </a:p>
          <a:p>
            <a:pPr>
              <a:lnSpc>
                <a:spcPct val="120000"/>
              </a:lnSpc>
            </a:pPr>
            <a:endParaRPr kumimoji="0" lang="zh-TW" altLang="en-US" sz="1400" dirty="0"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>
              <a:lnSpc>
                <a:spcPct val="120000"/>
              </a:lnSpc>
            </a:pPr>
            <a:r>
              <a:rPr kumimoji="0" lang="zh-TW" altLang="en-US" sz="1400" dirty="0"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殘疾人包括肢體、精神、智力或感官有長期損傷的人， 這些損傷與各種障礙相互作用，可能阻礙殘疾人在與他人平 等的基礎上充分和切實地參與社會。</a:t>
            </a:r>
          </a:p>
        </p:txBody>
      </p:sp>
      <p:sp>
        <p:nvSpPr>
          <p:cNvPr id="5" name="橢圓形圖說文字 4"/>
          <p:cNvSpPr/>
          <p:nvPr/>
        </p:nvSpPr>
        <p:spPr>
          <a:xfrm>
            <a:off x="5955528" y="749453"/>
            <a:ext cx="2248194" cy="1506290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文字方塊 5"/>
          <p:cNvSpPr txBox="1"/>
          <p:nvPr/>
        </p:nvSpPr>
        <p:spPr>
          <a:xfrm>
            <a:off x="6152617" y="1067676"/>
            <a:ext cx="19401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殘疾不是個人的「問題」，</a:t>
            </a:r>
            <a:r>
              <a:rPr lang="zh-TW" altLang="en-US" sz="1600" b="1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而是</a:t>
            </a:r>
            <a:endParaRPr lang="en-US" altLang="zh-TW" sz="1600" b="1" dirty="0" smtClean="0">
              <a:solidFill>
                <a:schemeClr val="accent5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zh-TW" altLang="en-US" sz="1600" b="1" dirty="0" smtClean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社會</a:t>
            </a:r>
            <a:r>
              <a:rPr lang="zh-TW" altLang="en-US" sz="1600" b="1" dirty="0">
                <a:solidFill>
                  <a:schemeClr val="accent5">
                    <a:lumMod val="50000"/>
                  </a:schemeClr>
                </a:solidFill>
                <a:latin typeface="+mj-ea"/>
                <a:ea typeface="+mj-ea"/>
              </a:rPr>
              <a:t>環境的「障礙」</a:t>
            </a:r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793" y="2582160"/>
            <a:ext cx="1987298" cy="1987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116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="" xmlns:a16="http://schemas.microsoft.com/office/drawing/2014/main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5549273" cy="6093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中華人民共和國殘疾人保障法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endParaRPr lang="en-US" altLang="zh-TW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E26743C-322D-4484-A17B-6587928B4DB7}"/>
              </a:ext>
            </a:extLst>
          </p:cNvPr>
          <p:cNvSpPr/>
          <p:nvPr/>
        </p:nvSpPr>
        <p:spPr>
          <a:xfrm>
            <a:off x="497844" y="1625532"/>
            <a:ext cx="4376081" cy="1128600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TW" altLang="en-US" sz="1400" b="1" i="1" dirty="0">
                <a:latin typeface="微軟正黑體" pitchFamily="34" charset="-120"/>
                <a:ea typeface="微軟正黑體" pitchFamily="34" charset="-120"/>
              </a:rPr>
              <a:t>第一章</a:t>
            </a:r>
            <a:endParaRPr lang="zh-TW" altLang="en-US" sz="1400" b="1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20000"/>
              </a:lnSpc>
              <a:spcBef>
                <a:spcPts val="150"/>
              </a:spcBef>
              <a:spcAft>
                <a:spcPts val="150"/>
              </a:spcAft>
            </a:pPr>
            <a:r>
              <a:rPr lang="zh-TW" altLang="zh-TW" sz="1400" i="1" dirty="0">
                <a:latin typeface="微軟正黑體" pitchFamily="34" charset="-120"/>
                <a:ea typeface="微軟正黑體" pitchFamily="34" charset="-120"/>
              </a:rPr>
              <a:t>總則 第一條：</a:t>
            </a:r>
            <a:r>
              <a:rPr lang="zh-HK" altLang="zh-TW" sz="1400" i="1" dirty="0">
                <a:latin typeface="微軟正黑體" pitchFamily="34" charset="-120"/>
                <a:ea typeface="微軟正黑體" pitchFamily="34" charset="-120"/>
              </a:rPr>
              <a:t>「</a:t>
            </a:r>
            <a:r>
              <a:rPr lang="zh-TW" altLang="zh-TW" sz="1400" i="1" dirty="0">
                <a:latin typeface="微軟正黑體" pitchFamily="34" charset="-120"/>
                <a:ea typeface="微軟正黑體" pitchFamily="34" charset="-120"/>
              </a:rPr>
              <a:t>爲了維護殘疾人的合法權益，發展殘疾人事業，保障殘疾人平等地充分參與社會生活，共享社會物質文化成果，根據憲法，制定本法。</a:t>
            </a:r>
            <a:r>
              <a:rPr lang="zh-HK" altLang="zh-TW" sz="1400" i="1" dirty="0">
                <a:latin typeface="微軟正黑體" pitchFamily="34" charset="-120"/>
                <a:ea typeface="微軟正黑體" pitchFamily="34" charset="-120"/>
              </a:rPr>
              <a:t>」</a:t>
            </a:r>
            <a:endParaRPr lang="zh-TW" altLang="zh-TW" sz="1400" dirty="0"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" r="4502"/>
          <a:stretch/>
        </p:blipFill>
        <p:spPr>
          <a:xfrm>
            <a:off x="5135266" y="1526878"/>
            <a:ext cx="3021495" cy="221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84083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28">
            <a:extLst>
              <a:ext uri="{FF2B5EF4-FFF2-40B4-BE49-F238E27FC236}">
                <a16:creationId xmlns="" xmlns:a16="http://schemas.microsoft.com/office/drawing/2014/main" id="{6FE54274-3CB9-4B9D-8ACF-3B420C6223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844" y="630980"/>
            <a:ext cx="4185655" cy="52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02" tIns="45699" rIns="91402" bIns="45699">
            <a:spAutoFit/>
          </a:bodyPr>
          <a:lstStyle/>
          <a:p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殘疾歧視條例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》</a:t>
            </a:r>
            <a:endParaRPr lang="en-US" altLang="zh-TW" sz="2800" b="1" dirty="0">
              <a:solidFill>
                <a:schemeClr val="accent4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0E26743C-322D-4484-A17B-6587928B4DB7}"/>
              </a:ext>
            </a:extLst>
          </p:cNvPr>
          <p:cNvSpPr/>
          <p:nvPr/>
        </p:nvSpPr>
        <p:spPr>
          <a:xfrm>
            <a:off x="497844" y="1625532"/>
            <a:ext cx="4376081" cy="2654146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TW" sz="1400" b="1" dirty="0"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1400" b="1" dirty="0">
                <a:latin typeface="微軟正黑體" pitchFamily="34" charset="-120"/>
                <a:ea typeface="微軟正黑體" pitchFamily="34" charset="-120"/>
              </a:rPr>
              <a:t>殘疾歧視條例</a:t>
            </a:r>
            <a:r>
              <a:rPr lang="en-US" altLang="zh-TW" sz="1400" b="1" dirty="0">
                <a:latin typeface="微軟正黑體" pitchFamily="34" charset="-120"/>
                <a:ea typeface="微軟正黑體" pitchFamily="34" charset="-120"/>
              </a:rPr>
              <a:t>》</a:t>
            </a:r>
            <a:r>
              <a:rPr lang="zh-TW" altLang="en-US" sz="1400" b="1" dirty="0">
                <a:latin typeface="微軟正黑體" pitchFamily="34" charset="-120"/>
                <a:ea typeface="微軟正黑體" pitchFamily="34" charset="-120"/>
              </a:rPr>
              <a:t>是香港政府保障殘疾人士避免因其殘疾而受到歧視、中傷及騷擾而制定的法例。保障範疇包括： </a:t>
            </a:r>
            <a:endParaRPr lang="en-US" altLang="zh-TW" sz="1400" b="1" dirty="0">
              <a:latin typeface="微軟正黑體" pitchFamily="34" charset="-120"/>
              <a:ea typeface="微軟正黑體" pitchFamily="34" charset="-120"/>
            </a:endParaRPr>
          </a:p>
          <a:p>
            <a:pPr>
              <a:lnSpc>
                <a:spcPct val="120000"/>
              </a:lnSpc>
            </a:pPr>
            <a:r>
              <a:rPr lang="zh-TW" altLang="en-US" sz="1400" b="1" dirty="0">
                <a:latin typeface="微軟正黑體" pitchFamily="34" charset="-120"/>
                <a:ea typeface="微軟正黑體" pitchFamily="34" charset="-120"/>
              </a:rPr>
              <a:t/>
            </a:r>
            <a:br>
              <a:rPr lang="zh-TW" altLang="en-US" sz="1400" b="1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•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僱傭 </a:t>
            </a:r>
            <a:br>
              <a:rPr lang="zh-TW" altLang="en-US" sz="14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•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教育 </a:t>
            </a:r>
            <a:br>
              <a:rPr lang="zh-TW" altLang="en-US" sz="14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•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提供貨品、服務及設施 </a:t>
            </a:r>
            <a:br>
              <a:rPr lang="zh-TW" altLang="en-US" sz="14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•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進出處所 </a:t>
            </a:r>
            <a:br>
              <a:rPr lang="zh-TW" altLang="en-US" sz="14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•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參與會社及體育活動</a:t>
            </a:r>
            <a:br>
              <a:rPr lang="zh-TW" altLang="en-US" sz="1400" dirty="0">
                <a:latin typeface="微軟正黑體" pitchFamily="34" charset="-120"/>
                <a:ea typeface="微軟正黑體" pitchFamily="34" charset="-120"/>
              </a:rPr>
            </a:br>
            <a:r>
              <a:rPr lang="en-US" altLang="zh-TW" sz="1400" dirty="0">
                <a:latin typeface="微軟正黑體" pitchFamily="34" charset="-120"/>
                <a:ea typeface="微軟正黑體" pitchFamily="34" charset="-120"/>
              </a:rPr>
              <a:t>• </a:t>
            </a:r>
            <a:r>
              <a:rPr lang="zh-TW" altLang="en-US" sz="1400" dirty="0">
                <a:latin typeface="微軟正黑體" pitchFamily="34" charset="-120"/>
                <a:ea typeface="微軟正黑體" pitchFamily="34" charset="-120"/>
              </a:rPr>
              <a:t>政府的活動</a:t>
            </a:r>
            <a:endParaRPr lang="zh-TW" altLang="en-US" sz="14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10" name="橢圓形圖說文字 9"/>
          <p:cNvSpPr/>
          <p:nvPr/>
        </p:nvSpPr>
        <p:spPr>
          <a:xfrm>
            <a:off x="5695495" y="751357"/>
            <a:ext cx="2775645" cy="1859682"/>
          </a:xfrm>
          <a:prstGeom prst="wedgeEllipseCallou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accent1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1" name="文字方塊 10"/>
          <p:cNvSpPr txBox="1"/>
          <p:nvPr/>
        </p:nvSpPr>
        <p:spPr>
          <a:xfrm>
            <a:off x="5983068" y="1105296"/>
            <a:ext cx="222660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“殘疾人士配偶、家人、親屬、照顧者等亦受保障。任何人如基於錯誤假設另一人有殘疾而作出歧視或騷擾行為，亦屬違法</a:t>
            </a:r>
            <a:r>
              <a:rPr lang="en-US" altLang="zh-TW" sz="1400" b="1" dirty="0">
                <a:solidFill>
                  <a:schemeClr val="accent5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”</a:t>
            </a:r>
            <a:endParaRPr lang="zh-TW" altLang="en-US" sz="1400" b="1" dirty="0">
              <a:solidFill>
                <a:schemeClr val="accent5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7088" y="2611039"/>
            <a:ext cx="2023993" cy="2023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49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516A4752-350B-492F-B414-BFF0E3475753}"/>
              </a:ext>
            </a:extLst>
          </p:cNvPr>
          <p:cNvSpPr/>
          <p:nvPr/>
        </p:nvSpPr>
        <p:spPr>
          <a:xfrm>
            <a:off x="670558" y="2016624"/>
            <a:ext cx="3357373" cy="523178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 algn="ctr"/>
            <a:r>
              <a:rPr lang="zh-TW" altLang="zh-TW" sz="2800" b="1" dirty="0" smtClean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由</a:t>
            </a:r>
            <a:r>
              <a:rPr lang="zh-HK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我</a:t>
            </a:r>
            <a:r>
              <a:rPr lang="zh-TW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做起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F59F2A67-116A-4556-B976-2BD151B80151}"/>
              </a:ext>
            </a:extLst>
          </p:cNvPr>
          <p:cNvSpPr/>
          <p:nvPr/>
        </p:nvSpPr>
        <p:spPr>
          <a:xfrm>
            <a:off x="302220" y="2762920"/>
            <a:ext cx="4455763" cy="369289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 algn="ctr"/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共融</a:t>
            </a:r>
            <a:r>
              <a:rPr lang="zh-HK" altLang="zh-TW" b="1" dirty="0">
                <a:latin typeface="微軟正黑體" pitchFamily="34" charset="-120"/>
                <a:ea typeface="微軟正黑體" pitchFamily="34" charset="-120"/>
              </a:rPr>
              <a:t>社會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，</a:t>
            </a:r>
            <a:r>
              <a:rPr lang="zh-HK" altLang="zh-TW" b="1" dirty="0">
                <a:latin typeface="微軟正黑體" pitchFamily="34" charset="-120"/>
                <a:ea typeface="微軟正黑體" pitchFamily="34" charset="-120"/>
              </a:rPr>
              <a:t>每一個人都可以去推動</a:t>
            </a:r>
            <a:r>
              <a:rPr lang="zh-TW" altLang="zh-TW" b="1" dirty="0">
                <a:latin typeface="微軟正黑體" pitchFamily="34" charset="-120"/>
                <a:ea typeface="微軟正黑體" pitchFamily="34" charset="-120"/>
              </a:rPr>
              <a:t>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870" y="735750"/>
            <a:ext cx="2545703" cy="36000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9190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606" y="1414655"/>
            <a:ext cx="3364303" cy="523178"/>
          </a:xfrm>
          <a:prstGeom prst="rect">
            <a:avLst/>
          </a:prstGeom>
        </p:spPr>
        <p:txBody>
          <a:bodyPr wrap="square" lIns="91402" tIns="45699" rIns="91402" bIns="45699">
            <a:spAutoFit/>
          </a:bodyPr>
          <a:lstStyle/>
          <a:p>
            <a:pPr algn="ctr"/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《</a:t>
            </a:r>
            <a:r>
              <a:rPr lang="zh-TW" altLang="en-US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無障礙共融</a:t>
            </a:r>
            <a:r>
              <a:rPr lang="en-US" altLang="zh-TW" sz="2800" b="1" dirty="0">
                <a:solidFill>
                  <a:schemeClr val="accent4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Guide》</a:t>
            </a:r>
          </a:p>
        </p:txBody>
      </p:sp>
      <p:sp>
        <p:nvSpPr>
          <p:cNvPr id="7" name="矩形 6"/>
          <p:cNvSpPr/>
          <p:nvPr/>
        </p:nvSpPr>
        <p:spPr>
          <a:xfrm>
            <a:off x="966158" y="2146515"/>
            <a:ext cx="34246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TW" sz="2200" b="1" dirty="0">
                <a:solidFill>
                  <a:schemeClr val="accent2">
                    <a:lumMod val="50000"/>
                  </a:schemeClr>
                </a:solidFill>
                <a:latin typeface="+mj-ea"/>
                <a:ea typeface="+mj-ea"/>
              </a:rPr>
              <a:t>www.inclusiveguide.hk</a:t>
            </a:r>
          </a:p>
        </p:txBody>
      </p:sp>
      <p:pic>
        <p:nvPicPr>
          <p:cNvPr id="3" name="圖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40" y="2145402"/>
            <a:ext cx="442438" cy="432000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21" y="2743188"/>
            <a:ext cx="1076944" cy="1080000"/>
          </a:xfrm>
          <a:prstGeom prst="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348" y="1580441"/>
            <a:ext cx="3601461" cy="2217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976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595750ab05e88.pptx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線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流線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線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0</TotalTime>
  <Words>461</Words>
  <Application>Microsoft Office PowerPoint</Application>
  <PresentationFormat>自訂</PresentationFormat>
  <Paragraphs>49</Paragraphs>
  <Slides>9</Slides>
  <Notes>9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0" baseType="lpstr">
      <vt:lpstr>流線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keywords>http:/www.ypppt.com</cp:keywords>
  <cp:lastModifiedBy/>
  <cp:revision>1</cp:revision>
  <dcterms:created xsi:type="dcterms:W3CDTF">2017-08-07T06:19:19Z</dcterms:created>
  <dcterms:modified xsi:type="dcterms:W3CDTF">2026-09-04T04:59:14Z</dcterms:modified>
</cp:coreProperties>
</file>