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289" r:id="rId1"/>
  </p:sldMasterIdLst>
  <p:notesMasterIdLst>
    <p:notesMasterId r:id="rId14"/>
  </p:notesMasterIdLst>
  <p:handoutMasterIdLst>
    <p:handoutMasterId r:id="rId15"/>
  </p:handoutMasterIdLst>
  <p:sldIdLst>
    <p:sldId id="287" r:id="rId2"/>
    <p:sldId id="295" r:id="rId3"/>
    <p:sldId id="294" r:id="rId4"/>
    <p:sldId id="315" r:id="rId5"/>
    <p:sldId id="314" r:id="rId6"/>
    <p:sldId id="317" r:id="rId7"/>
    <p:sldId id="318" r:id="rId8"/>
    <p:sldId id="322" r:id="rId9"/>
    <p:sldId id="308" r:id="rId10"/>
    <p:sldId id="320" r:id="rId11"/>
    <p:sldId id="321" r:id="rId12"/>
    <p:sldId id="307" r:id="rId13"/>
  </p:sldIdLst>
  <p:sldSz cx="8999538" cy="5040313"/>
  <p:notesSz cx="6807200" cy="9939338"/>
  <p:custDataLst>
    <p:tags r:id="rId16"/>
  </p:custDataLst>
  <p:defaultTextStyle>
    <a:defPPr>
      <a:defRPr lang="en-US"/>
    </a:defPPr>
    <a:lvl1pPr marL="0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08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13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21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025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031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039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045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052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935C"/>
    <a:srgbClr val="161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0" autoAdjust="0"/>
    <p:restoredTop sz="95000" autoAdjust="0"/>
  </p:normalViewPr>
  <p:slideViewPr>
    <p:cSldViewPr snapToGrid="0">
      <p:cViewPr varScale="1">
        <p:scale>
          <a:sx n="110" d="100"/>
          <a:sy n="110" d="100"/>
        </p:scale>
        <p:origin x="-84" y="-198"/>
      </p:cViewPr>
      <p:guideLst>
        <p:guide orient="horz" pos="1587"/>
        <p:guide pos="28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8FC20-DF9C-486C-9833-36FB07DAC60A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05C114-5DFF-4FEA-B952-BC7FBB68918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2208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57807-C398-4898-B1FF-51A0307427B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43013"/>
            <a:ext cx="5988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DF796-A944-441F-8AC6-42CBC275A4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986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36813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73628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10440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47255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684069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20882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57696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694509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571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808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653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653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808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653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653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653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808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808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808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770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study.163.com/course/introduction.htm?courseId=1003806063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24973" y="1008063"/>
            <a:ext cx="7727603" cy="1344083"/>
          </a:xfrm>
          <a:ln>
            <a:noFill/>
          </a:ln>
        </p:spPr>
        <p:txBody>
          <a:bodyPr vert="horz" tIns="0" rIns="16044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9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24973" y="2372825"/>
            <a:ext cx="7730603" cy="1288080"/>
          </a:xfrm>
        </p:spPr>
        <p:txBody>
          <a:bodyPr lIns="0" rIns="16044"/>
          <a:lstStyle>
            <a:lvl1pPr marL="0" marR="40110" indent="0" algn="r">
              <a:buNone/>
              <a:defRPr>
                <a:solidFill>
                  <a:schemeClr val="tx1"/>
                </a:solidFill>
              </a:defRPr>
            </a:lvl1pPr>
            <a:lvl2pPr marL="401102" indent="0" algn="ctr">
              <a:buNone/>
            </a:lvl2pPr>
            <a:lvl3pPr marL="802203" indent="0" algn="ctr">
              <a:buNone/>
            </a:lvl3pPr>
            <a:lvl4pPr marL="1203305" indent="0" algn="ctr">
              <a:buNone/>
            </a:lvl4pPr>
            <a:lvl5pPr marL="1604406" indent="0" algn="ctr">
              <a:buNone/>
            </a:lvl5pPr>
            <a:lvl6pPr marL="2005508" indent="0" algn="ctr">
              <a:buNone/>
            </a:lvl6pPr>
            <a:lvl7pPr marL="2406609" indent="0" algn="ctr">
              <a:buNone/>
            </a:lvl7pPr>
            <a:lvl8pPr marL="2807711" indent="0" algn="ctr">
              <a:buNone/>
            </a:lvl8pPr>
            <a:lvl9pPr marL="3208812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973" y="967740"/>
            <a:ext cx="7649607" cy="10013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9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973" y="1987803"/>
            <a:ext cx="7649607" cy="1109569"/>
          </a:xfrm>
        </p:spPr>
        <p:txBody>
          <a:bodyPr lIns="40110" rIns="40110" anchor="t"/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977" y="517472"/>
            <a:ext cx="8099584" cy="8400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77" y="1411174"/>
            <a:ext cx="3974796" cy="3259402"/>
          </a:xfrm>
        </p:spPr>
        <p:txBody>
          <a:bodyPr/>
          <a:lstStyle>
            <a:lvl1pPr>
              <a:defRPr sz="23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4765" y="1411174"/>
            <a:ext cx="3974796" cy="3259402"/>
          </a:xfrm>
        </p:spPr>
        <p:txBody>
          <a:bodyPr/>
          <a:lstStyle>
            <a:lvl1pPr>
              <a:defRPr sz="23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977" y="517472"/>
            <a:ext cx="8099584" cy="840052"/>
          </a:xfrm>
        </p:spPr>
        <p:txBody>
          <a:bodyPr tIns="4011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9977" y="1363522"/>
            <a:ext cx="3976359" cy="484593"/>
          </a:xfrm>
        </p:spPr>
        <p:txBody>
          <a:bodyPr lIns="40110" tIns="0" rIns="40110" bIns="0" anchor="ctr">
            <a:noAutofit/>
          </a:bodyPr>
          <a:lstStyle>
            <a:lvl1pPr marL="0" indent="0">
              <a:buNone/>
              <a:defRPr sz="21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800" b="1"/>
            </a:lvl2pPr>
            <a:lvl3pPr>
              <a:buNone/>
              <a:defRPr sz="1600" b="1"/>
            </a:lvl3pPr>
            <a:lvl4pPr>
              <a:buNone/>
              <a:defRPr sz="1400" b="1"/>
            </a:lvl4pPr>
            <a:lvl5pPr>
              <a:buNone/>
              <a:defRPr sz="14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571641" y="1366836"/>
            <a:ext cx="3977921" cy="481279"/>
          </a:xfrm>
        </p:spPr>
        <p:txBody>
          <a:bodyPr lIns="40110" tIns="0" rIns="40110" bIns="0" anchor="ctr"/>
          <a:lstStyle>
            <a:lvl1pPr marL="0" indent="0">
              <a:buNone/>
              <a:defRPr sz="21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800" b="1"/>
            </a:lvl2pPr>
            <a:lvl3pPr>
              <a:buNone/>
              <a:defRPr sz="1600" b="1"/>
            </a:lvl3pPr>
            <a:lvl4pPr>
              <a:buNone/>
              <a:defRPr sz="1400" b="1"/>
            </a:lvl4pPr>
            <a:lvl5pPr>
              <a:buNone/>
              <a:defRPr sz="14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49977" y="1848115"/>
            <a:ext cx="3976359" cy="2826426"/>
          </a:xfrm>
        </p:spPr>
        <p:txBody>
          <a:bodyPr tIns="0"/>
          <a:lstStyle>
            <a:lvl1pPr>
              <a:defRPr sz="19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641" y="1848115"/>
            <a:ext cx="3977921" cy="2826426"/>
          </a:xfrm>
        </p:spPr>
        <p:txBody>
          <a:bodyPr tIns="0"/>
          <a:lstStyle>
            <a:lvl1pPr>
              <a:defRPr sz="19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977" y="517472"/>
            <a:ext cx="8174580" cy="840052"/>
          </a:xfrm>
        </p:spPr>
        <p:txBody>
          <a:bodyPr vert="horz" tIns="4011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4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966" y="378025"/>
            <a:ext cx="2699861" cy="854053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3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4966" y="1232076"/>
            <a:ext cx="2699861" cy="3360209"/>
          </a:xfrm>
        </p:spPr>
        <p:txBody>
          <a:bodyPr lIns="16044" rIns="16044"/>
          <a:lstStyle>
            <a:lvl1pPr marL="0" indent="0" algn="l">
              <a:buNone/>
              <a:defRPr sz="1200"/>
            </a:lvl1pPr>
            <a:lvl2pPr indent="0" algn="l">
              <a:buNone/>
              <a:defRPr sz="1100"/>
            </a:lvl2pPr>
            <a:lvl3pPr indent="0" algn="l">
              <a:buNone/>
              <a:defRPr sz="900"/>
            </a:lvl3pPr>
            <a:lvl4pPr indent="0" algn="l">
              <a:buNone/>
              <a:defRPr sz="800"/>
            </a:lvl4pPr>
            <a:lvl5pPr indent="0" algn="l">
              <a:buNone/>
              <a:defRPr sz="8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18569" y="1232076"/>
            <a:ext cx="5030992" cy="3360209"/>
          </a:xfrm>
        </p:spPr>
        <p:txBody>
          <a:bodyPr tIns="0"/>
          <a:lstStyle>
            <a:lvl1pPr>
              <a:defRPr sz="25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15739" y="814385"/>
            <a:ext cx="5174734" cy="3024188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220" tIns="40110" rIns="80220" bIns="40110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7877680" y="3939183"/>
            <a:ext cx="152992" cy="114247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220" tIns="40110" rIns="80220" bIns="40110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969" y="865038"/>
            <a:ext cx="2177888" cy="1163153"/>
          </a:xfrm>
        </p:spPr>
        <p:txBody>
          <a:bodyPr vert="horz" lIns="40110" tIns="40110" rIns="40110" bIns="40110" anchor="b"/>
          <a:lstStyle>
            <a:lvl1pPr algn="l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969" y="2079026"/>
            <a:ext cx="2174888" cy="1601699"/>
          </a:xfrm>
        </p:spPr>
        <p:txBody>
          <a:bodyPr lIns="56154" rIns="40110" bIns="40110" anchor="t"/>
          <a:lstStyle>
            <a:lvl1pPr marL="0" indent="0" algn="l">
              <a:spcBef>
                <a:spcPts val="219"/>
              </a:spcBef>
              <a:buFontTx/>
              <a:buNone/>
              <a:defRPr sz="1100"/>
            </a:lvl1pPr>
            <a:lvl2pPr>
              <a:defRPr sz="11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49592" y="4671624"/>
            <a:ext cx="599969" cy="268350"/>
          </a:xfrm>
        </p:spPr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30722" y="881590"/>
            <a:ext cx="4544767" cy="2889779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28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375" y="4274932"/>
            <a:ext cx="9018287" cy="76538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220" tIns="40110" rIns="80220" bIns="4011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12279" y="4571284"/>
            <a:ext cx="4687259" cy="46902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220" tIns="40110" rIns="80220" bIns="4011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4665" y="672043"/>
            <a:ext cx="2024896" cy="383040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9977" y="672043"/>
            <a:ext cx="5924696" cy="383040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28" y="633100"/>
            <a:ext cx="3023282" cy="3010187"/>
          </a:xfrm>
          <a:prstGeom prst="rect">
            <a:avLst/>
          </a:prstGeom>
        </p:spPr>
      </p:pic>
      <p:sp>
        <p:nvSpPr>
          <p:cNvPr id="7" name="Text Placeholder 1"/>
          <p:cNvSpPr txBox="1">
            <a:spLocks/>
          </p:cNvSpPr>
          <p:nvPr userDrawn="1"/>
        </p:nvSpPr>
        <p:spPr>
          <a:xfrm>
            <a:off x="3004496" y="3643288"/>
            <a:ext cx="3006917" cy="357448"/>
          </a:xfrm>
          <a:prstGeom prst="rect">
            <a:avLst/>
          </a:prstGeom>
        </p:spPr>
        <p:txBody>
          <a:bodyPr vert="horz" lIns="67176" tIns="33588" rIns="67176" bIns="33588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000" b="1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微信公众号：短酷</a:t>
            </a:r>
            <a:r>
              <a:rPr lang="en-US" altLang="zh-CN" sz="2000" b="1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2000" b="1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784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06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375" y="-5251"/>
            <a:ext cx="9018287" cy="76538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220" tIns="40110" rIns="80220" bIns="4011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12279" y="-5250"/>
            <a:ext cx="4687259" cy="46902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220" tIns="40110" rIns="80220" bIns="4011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49977" y="517472"/>
            <a:ext cx="8099584" cy="840052"/>
          </a:xfrm>
          <a:prstGeom prst="rect">
            <a:avLst/>
          </a:prstGeom>
        </p:spPr>
        <p:txBody>
          <a:bodyPr vert="horz" lIns="0" tIns="4011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49977" y="1422488"/>
            <a:ext cx="8099584" cy="3225800"/>
          </a:xfrm>
          <a:prstGeom prst="rect">
            <a:avLst/>
          </a:prstGeom>
        </p:spPr>
        <p:txBody>
          <a:bodyPr vert="horz" lIns="80220" tIns="40110" rIns="80220" bIns="4011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49977" y="4671624"/>
            <a:ext cx="2099892" cy="268350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2EC3EF-E09A-4687-B863-5A7FF165526A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24865" y="4671624"/>
            <a:ext cx="3299831" cy="268350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799599" y="4671624"/>
            <a:ext cx="749962" cy="26835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8717" y="148760"/>
            <a:ext cx="9035509" cy="47715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0" r:id="rId1"/>
    <p:sldLayoutId id="2147484291" r:id="rId2"/>
    <p:sldLayoutId id="2147484292" r:id="rId3"/>
    <p:sldLayoutId id="2147484293" r:id="rId4"/>
    <p:sldLayoutId id="2147484294" r:id="rId5"/>
    <p:sldLayoutId id="2147484295" r:id="rId6"/>
    <p:sldLayoutId id="2147484296" r:id="rId7"/>
    <p:sldLayoutId id="2147484297" r:id="rId8"/>
    <p:sldLayoutId id="2147484298" r:id="rId9"/>
    <p:sldLayoutId id="2147484299" r:id="rId10"/>
    <p:sldLayoutId id="2147484300" r:id="rId11"/>
    <p:sldLayoutId id="2147483651" r:id="rId12"/>
    <p:sldLayoutId id="2147483652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4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40661" indent="-240661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61542" indent="-21659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02203" indent="-21659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42864" indent="-184507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283525" indent="-184507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186" indent="-184507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84627" indent="-16044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25287" indent="-160441" algn="l" rtl="0" eaLnBrk="1" latinLnBrk="0" hangingPunct="1">
        <a:spcBef>
          <a:spcPct val="20000"/>
        </a:spcBef>
        <a:buClr>
          <a:schemeClr val="tx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65948" indent="-16044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0110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8022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2033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6044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00550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4066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80771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2088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6">
            <a:extLst>
              <a:ext uri="{FF2B5EF4-FFF2-40B4-BE49-F238E27FC236}">
                <a16:creationId xmlns:a16="http://schemas.microsoft.com/office/drawing/2014/main" xmlns="" id="{A157102D-DAC1-4213-B250-D5CD95583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8551" y="2864253"/>
            <a:ext cx="348095" cy="52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2" tIns="45699" rIns="91402" bIns="45699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 </a:t>
            </a:r>
            <a:endParaRPr lang="en-US" altLang="zh-CN" sz="2000" b="1" dirty="0">
              <a:solidFill>
                <a:schemeClr val="tx1">
                  <a:lumMod val="95000"/>
                  <a:lumOff val="5000"/>
                </a:schemeClr>
              </a:solidFill>
              <a:latin typeface="方正姚体" panose="02010601030101010101" pitchFamily="2" charset="-122"/>
              <a:sym typeface="方正姚体" panose="02010601030101010101" pitchFamily="2" charset="-122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56" y="670340"/>
            <a:ext cx="1800000" cy="900381"/>
          </a:xfrm>
          <a:prstGeom prst="rect">
            <a:avLst/>
          </a:prstGeom>
        </p:spPr>
      </p:pic>
      <p:sp>
        <p:nvSpPr>
          <p:cNvPr id="14" name="文本框 6">
            <a:extLst>
              <a:ext uri="{FF2B5EF4-FFF2-40B4-BE49-F238E27FC236}">
                <a16:creationId xmlns="" xmlns:a16="http://schemas.microsoft.com/office/drawing/2014/main" id="{A30DA689-8286-4098-8577-373060908ABC}"/>
              </a:ext>
            </a:extLst>
          </p:cNvPr>
          <p:cNvSpPr txBox="1"/>
          <p:nvPr/>
        </p:nvSpPr>
        <p:spPr>
          <a:xfrm>
            <a:off x="575667" y="2077555"/>
            <a:ext cx="4386932" cy="1146435"/>
          </a:xfrm>
          <a:prstGeom prst="rect">
            <a:avLst/>
          </a:prstGeom>
          <a:noFill/>
        </p:spPr>
        <p:txBody>
          <a:bodyPr wrap="square" lIns="68550" tIns="34274" rIns="68550" bIns="34274" rtlCol="0">
            <a:spAutoFit/>
          </a:bodyPr>
          <a:lstStyle/>
          <a:p>
            <a:r>
              <a:rPr lang="en-US" altLang="zh-TW" sz="3200" b="1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《</a:t>
            </a:r>
            <a:r>
              <a:rPr lang="zh-TW" altLang="en-US" sz="3200" b="1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無障礙共融</a:t>
            </a:r>
            <a:r>
              <a:rPr lang="en-US" altLang="zh-TW" sz="3200" b="1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Guide》</a:t>
            </a:r>
          </a:p>
          <a:p>
            <a:endParaRPr lang="en-US" altLang="zh-TW" sz="1000" b="1" dirty="0" smtClean="0">
              <a:solidFill>
                <a:schemeClr val="accent2">
                  <a:lumMod val="50000"/>
                </a:schemeClr>
              </a:solidFill>
              <a:latin typeface="+mj-ea"/>
              <a:ea typeface="+mj-ea"/>
            </a:endParaRPr>
          </a:p>
          <a:p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尊重的語言</a:t>
            </a:r>
            <a:endParaRPr lang="zh-CN" altLang="en-US" sz="2800" b="1" dirty="0">
              <a:solidFill>
                <a:schemeClr val="accent4">
                  <a:lumMod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925" y="3387431"/>
            <a:ext cx="4320000" cy="1649408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638" y="799002"/>
            <a:ext cx="2520000" cy="64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7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8">
            <a:extLst>
              <a:ext uri="{FF2B5EF4-FFF2-40B4-BE49-F238E27FC236}">
                <a16:creationId xmlns:a16="http://schemas.microsoft.com/office/drawing/2014/main" xmlns="" id="{6FE54274-3CB9-4B9D-8ACF-3B420C622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44" y="630980"/>
            <a:ext cx="6920873" cy="609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「傷殘</a:t>
            </a:r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?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」「殘疾</a:t>
            </a:r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?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」「殘障</a:t>
            </a:r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?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」「傷健</a:t>
            </a:r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?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」</a:t>
            </a:r>
            <a:endParaRPr lang="zh-CN" altLang="en-US" sz="2800" b="1" dirty="0">
              <a:solidFill>
                <a:schemeClr val="accent4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..黑体UI-日本语" panose="02000000000000000000" pitchFamily="2" charset="-128"/>
            </a:endParaRPr>
          </a:p>
        </p:txBody>
      </p:sp>
      <p:sp>
        <p:nvSpPr>
          <p:cNvPr id="11" name="椭圆 33">
            <a:extLst>
              <a:ext uri="{FF2B5EF4-FFF2-40B4-BE49-F238E27FC236}">
                <a16:creationId xmlns:a16="http://schemas.microsoft.com/office/drawing/2014/main" xmlns="" id="{97EAB35E-4CA8-406A-BB7C-29142AE3A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683" y="2441025"/>
            <a:ext cx="1382426" cy="1382426"/>
          </a:xfrm>
          <a:prstGeom prst="ellipse">
            <a:avLst/>
          </a:prstGeom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" name="文本框 53">
            <a:extLst>
              <a:ext uri="{FF2B5EF4-FFF2-40B4-BE49-F238E27FC236}">
                <a16:creationId xmlns:a16="http://schemas.microsoft.com/office/drawing/2014/main" xmlns="" id="{D3BC214A-62B3-45E7-8F94-972280F01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44" y="1833090"/>
            <a:ext cx="7895658" cy="394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你會選擇用以下哪個詞語來描述身心狀況有特殊需要的人？為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甚麼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?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808684" y="2761322"/>
            <a:ext cx="1382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smtClean="0">
                <a:latin typeface="+mj-ea"/>
                <a:ea typeface="+mj-ea"/>
              </a:rPr>
              <a:t>A</a:t>
            </a:r>
          </a:p>
          <a:p>
            <a:pPr algn="ctr"/>
            <a:r>
              <a:rPr lang="zh-TW" altLang="en-US" sz="2000" b="1" dirty="0" smtClean="0">
                <a:latin typeface="+mj-ea"/>
                <a:ea typeface="+mj-ea"/>
              </a:rPr>
              <a:t>傷殘</a:t>
            </a:r>
            <a:r>
              <a:rPr lang="zh-TW" altLang="en-US" sz="2000" b="1" dirty="0">
                <a:latin typeface="+mj-ea"/>
                <a:ea typeface="+mj-ea"/>
              </a:rPr>
              <a:t>人士</a:t>
            </a:r>
          </a:p>
        </p:txBody>
      </p:sp>
      <p:sp>
        <p:nvSpPr>
          <p:cNvPr id="12" name="椭圆 33">
            <a:extLst>
              <a:ext uri="{FF2B5EF4-FFF2-40B4-BE49-F238E27FC236}">
                <a16:creationId xmlns:a16="http://schemas.microsoft.com/office/drawing/2014/main" xmlns="" id="{97EAB35E-4CA8-406A-BB7C-29142AE3A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1474" y="2898498"/>
            <a:ext cx="1382400" cy="1382400"/>
          </a:xfrm>
          <a:prstGeom prst="ellipse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" name="椭圆 33">
            <a:extLst>
              <a:ext uri="{FF2B5EF4-FFF2-40B4-BE49-F238E27FC236}">
                <a16:creationId xmlns:a16="http://schemas.microsoft.com/office/drawing/2014/main" xmlns="" id="{97EAB35E-4CA8-406A-BB7C-29142AE3A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9278" y="2630803"/>
            <a:ext cx="1382400" cy="13824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椭圆 33">
            <a:extLst>
              <a:ext uri="{FF2B5EF4-FFF2-40B4-BE49-F238E27FC236}">
                <a16:creationId xmlns:a16="http://schemas.microsoft.com/office/drawing/2014/main" xmlns="" id="{97EAB35E-4CA8-406A-BB7C-29142AE3A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6544" y="2928801"/>
            <a:ext cx="1382400" cy="138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2591474" y="3189609"/>
            <a:ext cx="138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smtClean="0">
                <a:latin typeface="+mj-ea"/>
                <a:ea typeface="+mj-ea"/>
              </a:rPr>
              <a:t>B</a:t>
            </a:r>
            <a:endParaRPr lang="en-US" altLang="zh-TW" sz="2000" dirty="0" smtClean="0">
              <a:latin typeface="+mj-ea"/>
              <a:ea typeface="+mj-ea"/>
            </a:endParaRPr>
          </a:p>
          <a:p>
            <a:pPr algn="ctr"/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殘疾</a:t>
            </a:r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人士 </a:t>
            </a:r>
            <a:endParaRPr lang="en-US" altLang="zh-TW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4309278" y="2928801"/>
            <a:ext cx="13824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smtClean="0">
                <a:latin typeface="+mj-ea"/>
                <a:ea typeface="+mj-ea"/>
              </a:rPr>
              <a:t>C</a:t>
            </a:r>
          </a:p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殘障人士 </a:t>
            </a:r>
            <a:endParaRPr lang="en-US" altLang="zh-TW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6076544" y="3238376"/>
            <a:ext cx="1342172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smtClean="0">
                <a:latin typeface="+mj-ea"/>
                <a:ea typeface="+mj-ea"/>
              </a:rPr>
              <a:t>D</a:t>
            </a:r>
          </a:p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傷健人士</a:t>
            </a:r>
            <a:endParaRPr lang="en-US" altLang="zh-TW" sz="20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539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16A4752-350B-492F-B414-BFF0E3475753}"/>
              </a:ext>
            </a:extLst>
          </p:cNvPr>
          <p:cNvSpPr/>
          <p:nvPr/>
        </p:nvSpPr>
        <p:spPr>
          <a:xfrm>
            <a:off x="449451" y="862260"/>
            <a:ext cx="3967566" cy="562547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傷殘人士 </a:t>
            </a:r>
            <a:endParaRPr lang="en-US" altLang="zh-TW" sz="2800" b="1" dirty="0">
              <a:solidFill>
                <a:schemeClr val="accent4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..黑体UI-日本语" panose="02000000000000000000" pitchFamily="2" charset="-128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59F2A67-116A-4556-B976-2BD151B80151}"/>
              </a:ext>
            </a:extLst>
          </p:cNvPr>
          <p:cNvSpPr/>
          <p:nvPr/>
        </p:nvSpPr>
        <p:spPr>
          <a:xfrm>
            <a:off x="449450" y="1643771"/>
            <a:ext cx="4479611" cy="1532685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「傷」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創傷、損害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)  </a:t>
            </a:r>
          </a:p>
          <a:p>
            <a:pPr>
              <a:lnSpc>
                <a:spcPct val="130000"/>
              </a:lnSpc>
            </a:pP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「殘」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殘缺、不完整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) </a:t>
            </a:r>
          </a:p>
          <a:p>
            <a:pPr>
              <a:lnSpc>
                <a:spcPct val="130000"/>
              </a:lnSpc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傷殘人士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= 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身體機能受損者</a:t>
            </a:r>
          </a:p>
          <a:p>
            <a:pPr>
              <a:lnSpc>
                <a:spcPct val="130000"/>
              </a:lnSpc>
            </a:pP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因強調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「缺陷」而被指帶有負面印象標籤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)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062" y="1424807"/>
            <a:ext cx="1332639" cy="18000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701" y="1424807"/>
            <a:ext cx="140789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3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16A4752-350B-492F-B414-BFF0E3475753}"/>
              </a:ext>
            </a:extLst>
          </p:cNvPr>
          <p:cNvSpPr/>
          <p:nvPr/>
        </p:nvSpPr>
        <p:spPr>
          <a:xfrm>
            <a:off x="449451" y="862260"/>
            <a:ext cx="3967566" cy="562547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殘疾人士</a:t>
            </a:r>
            <a:endParaRPr lang="en-US" altLang="zh-TW" sz="2800" b="1" dirty="0">
              <a:solidFill>
                <a:schemeClr val="accent4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..黑体UI-日本语" panose="02000000000000000000" pitchFamily="2" charset="-128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59F2A67-116A-4556-B976-2BD151B80151}"/>
              </a:ext>
            </a:extLst>
          </p:cNvPr>
          <p:cNvSpPr/>
          <p:nvPr/>
        </p:nvSpPr>
        <p:spPr>
          <a:xfrm>
            <a:off x="449451" y="1643771"/>
            <a:ext cx="4372715" cy="2289815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說文解字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：「疾，病也」 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疾病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、生理上的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問題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殘疾」：描述個人生理功能的缺失或異常 </a:t>
            </a: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香港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法律和官方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文件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如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殘疾歧視條例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中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使用的正式用語。</a:t>
            </a: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有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指較「傷殘」相對中性</a:t>
            </a: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醫療模式 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(Medical Model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6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859" y="1424807"/>
            <a:ext cx="1407890" cy="180000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749" y="1424807"/>
            <a:ext cx="1330664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0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8">
            <a:extLst>
              <a:ext uri="{FF2B5EF4-FFF2-40B4-BE49-F238E27FC236}">
                <a16:creationId xmlns:a16="http://schemas.microsoft.com/office/drawing/2014/main" xmlns="" id="{6FE54274-3CB9-4B9D-8ACF-3B420C622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44" y="630980"/>
            <a:ext cx="4185655" cy="56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殘障人士</a:t>
            </a:r>
            <a:endParaRPr lang="zh-CN" altLang="en-US" sz="2800" b="1" dirty="0">
              <a:solidFill>
                <a:schemeClr val="accent4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..黑体UI-日本语" panose="02000000000000000000" pitchFamily="2" charset="-128"/>
            </a:endParaRPr>
          </a:p>
        </p:txBody>
      </p:sp>
      <p:sp>
        <p:nvSpPr>
          <p:cNvPr id="31" name="文本框 53">
            <a:extLst>
              <a:ext uri="{FF2B5EF4-FFF2-40B4-BE49-F238E27FC236}">
                <a16:creationId xmlns:a16="http://schemas.microsoft.com/office/drawing/2014/main" xmlns="" id="{D3BC214A-62B3-45E7-8F94-972280F01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958" y="1260184"/>
            <a:ext cx="4168819" cy="278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說文解字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：「障，隔也」 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20000"/>
              </a:lnSpc>
            </a:pP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阻隔、障礙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>
              <a:lnSpc>
                <a:spcPct val="120000"/>
              </a:lnSpc>
            </a:pPr>
            <a:endParaRPr lang="en-US" altLang="zh-TW" sz="1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強調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「社會環境和制度」所構成的障礙</a:t>
            </a:r>
          </a:p>
          <a:p>
            <a:pPr>
              <a:lnSpc>
                <a:spcPct val="120000"/>
              </a:lnSpc>
            </a:pP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     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例如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：缺乏斜道令輪椅使用者無法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出行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)</a:t>
            </a:r>
            <a:endParaRPr lang="en-US" altLang="zh-TW" sz="16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20000"/>
              </a:lnSpc>
            </a:pPr>
            <a:endParaRPr lang="zh-TW" altLang="en-US" sz="1600" dirty="0"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社會模式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en-US" altLang="zh-TW" sz="1600" dirty="0" smtClean="0">
                <a:latin typeface="微軟正黑體" pitchFamily="34" charset="-120"/>
                <a:ea typeface="微軟正黑體" pitchFamily="34" charset="-120"/>
              </a:rPr>
              <a:t>(Social Model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)</a:t>
            </a:r>
            <a:endParaRPr lang="en-US" altLang="zh-TW" sz="16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20000"/>
              </a:lnSpc>
            </a:pPr>
            <a:endParaRPr lang="zh-TW" altLang="en-US" sz="1600" dirty="0" smtClean="0"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l"/>
            </a:pP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提醒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社會有責任移除障礙的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義務</a:t>
            </a:r>
            <a:endParaRPr lang="zh-TW" altLang="en-US" sz="16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0" y="1332233"/>
            <a:ext cx="3600000" cy="27163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308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16A4752-350B-492F-B414-BFF0E3475753}"/>
              </a:ext>
            </a:extLst>
          </p:cNvPr>
          <p:cNvSpPr/>
          <p:nvPr/>
        </p:nvSpPr>
        <p:spPr>
          <a:xfrm>
            <a:off x="449451" y="862260"/>
            <a:ext cx="3967566" cy="562547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傷健人士</a:t>
            </a:r>
            <a:endParaRPr lang="en-US" altLang="zh-TW" sz="2800" b="1" dirty="0">
              <a:solidFill>
                <a:schemeClr val="accent4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..黑体UI-日本语" panose="02000000000000000000" pitchFamily="2" charset="-128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59F2A67-116A-4556-B976-2BD151B80151}"/>
              </a:ext>
            </a:extLst>
          </p:cNvPr>
          <p:cNvSpPr/>
          <p:nvPr/>
        </p:nvSpPr>
        <p:spPr>
          <a:xfrm>
            <a:off x="449451" y="1643771"/>
            <a:ext cx="4174307" cy="1052553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 marL="285750" indent="-285750">
              <a:lnSpc>
                <a:spcPct val="130000"/>
              </a:lnSpc>
              <a:buFont typeface="Wingdings" pitchFamily="2" charset="2"/>
              <a:buChar char="l"/>
            </a:pP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健」：指「健全」</a:t>
            </a: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l"/>
            </a:pP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傷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健人士：「傷殘人士」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</a:rPr>
              <a:t>+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「健全人士」</a:t>
            </a: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l"/>
            </a:pP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用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此</a:t>
            </a:r>
            <a:r>
              <a:rPr lang="zh-TW" altLang="en-US" sz="1600" dirty="0" smtClean="0">
                <a:latin typeface="微軟正黑體" pitchFamily="34" charset="-120"/>
                <a:ea typeface="微軟正黑體" pitchFamily="34" charset="-120"/>
              </a:rPr>
              <a:t>詞語來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稱呼殘疾人士是常見的誤用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760" y="1339394"/>
            <a:ext cx="1166087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5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16A4752-350B-492F-B414-BFF0E3475753}"/>
              </a:ext>
            </a:extLst>
          </p:cNvPr>
          <p:cNvSpPr/>
          <p:nvPr/>
        </p:nvSpPr>
        <p:spPr>
          <a:xfrm>
            <a:off x="449451" y="862260"/>
            <a:ext cx="3967566" cy="562547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稱呼的演變</a:t>
            </a:r>
            <a:endParaRPr lang="en-US" altLang="zh-TW" sz="2800" b="1" dirty="0">
              <a:solidFill>
                <a:schemeClr val="accent4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..黑体UI-日本语" panose="02000000000000000000" pitchFamily="2" charset="-128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59F2A67-116A-4556-B976-2BD151B80151}"/>
              </a:ext>
            </a:extLst>
          </p:cNvPr>
          <p:cNvSpPr/>
          <p:nvPr/>
        </p:nvSpPr>
        <p:spPr>
          <a:xfrm>
            <a:off x="449451" y="1643771"/>
            <a:ext cx="5847832" cy="732466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隨著時代進步，社會開始嘗試以較「中性描述」的詞語代替以往被認為帶有「負面標籤」的稱呼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224244"/>
              </p:ext>
            </p:extLst>
          </p:nvPr>
        </p:nvGraphicFramePr>
        <p:xfrm>
          <a:off x="1827396" y="2551149"/>
          <a:ext cx="5179242" cy="1983549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790480"/>
                <a:gridCol w="2880367"/>
                <a:gridCol w="1508395"/>
              </a:tblGrid>
              <a:tr h="6611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0" dirty="0">
                          <a:effectLst/>
                          <a:latin typeface="+mj-ea"/>
                          <a:ea typeface="+mj-ea"/>
                        </a:rPr>
                        <a:t>跛</a:t>
                      </a:r>
                      <a:endParaRPr lang="zh-TW" sz="1800" b="1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0" dirty="0">
                          <a:effectLst/>
                          <a:latin typeface="+mj-ea"/>
                          <a:ea typeface="+mj-ea"/>
                          <a:sym typeface="Wingdings"/>
                        </a:rPr>
                        <a:t></a:t>
                      </a:r>
                      <a:endParaRPr lang="zh-TW" sz="18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0" dirty="0">
                          <a:effectLst/>
                          <a:latin typeface="+mj-ea"/>
                          <a:ea typeface="+mj-ea"/>
                        </a:rPr>
                        <a:t>肢體殘疾</a:t>
                      </a:r>
                      <a:endParaRPr lang="zh-TW" sz="18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611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0" dirty="0">
                          <a:effectLst/>
                          <a:latin typeface="+mj-ea"/>
                          <a:ea typeface="+mj-ea"/>
                        </a:rPr>
                        <a:t>聾</a:t>
                      </a:r>
                      <a:endParaRPr lang="zh-TW" sz="1800" b="1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0" dirty="0">
                          <a:effectLst/>
                          <a:latin typeface="+mj-ea"/>
                          <a:ea typeface="+mj-ea"/>
                          <a:sym typeface="Wingdings"/>
                        </a:rPr>
                        <a:t></a:t>
                      </a:r>
                      <a:endParaRPr lang="zh-TW" sz="1800" b="1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0" dirty="0">
                          <a:effectLst/>
                          <a:latin typeface="+mj-ea"/>
                          <a:ea typeface="+mj-ea"/>
                        </a:rPr>
                        <a:t>聽障</a:t>
                      </a:r>
                      <a:endParaRPr lang="zh-TW" sz="1800" b="1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611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0" dirty="0">
                          <a:effectLst/>
                          <a:latin typeface="+mj-ea"/>
                          <a:ea typeface="+mj-ea"/>
                        </a:rPr>
                        <a:t>盲</a:t>
                      </a:r>
                      <a:endParaRPr lang="zh-TW" sz="1800" b="1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0" dirty="0">
                          <a:effectLst/>
                          <a:latin typeface="+mj-ea"/>
                          <a:ea typeface="+mj-ea"/>
                          <a:sym typeface="Wingdings"/>
                        </a:rPr>
                        <a:t></a:t>
                      </a:r>
                      <a:endParaRPr lang="zh-TW" sz="1800" b="1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0" dirty="0">
                          <a:effectLst/>
                          <a:latin typeface="+mj-ea"/>
                          <a:ea typeface="+mj-ea"/>
                        </a:rPr>
                        <a:t>視障</a:t>
                      </a:r>
                      <a:endParaRPr lang="zh-TW" sz="1800" b="1" kern="100" dirty="0">
                        <a:effectLst/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834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16A4752-350B-492F-B414-BFF0E3475753}"/>
              </a:ext>
            </a:extLst>
          </p:cNvPr>
          <p:cNvSpPr/>
          <p:nvPr/>
        </p:nvSpPr>
        <p:spPr>
          <a:xfrm>
            <a:off x="449451" y="862260"/>
            <a:ext cx="3967566" cy="562547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稱呼的演變</a:t>
            </a:r>
            <a:endParaRPr lang="en-US" altLang="zh-TW" sz="2800" b="1" dirty="0">
              <a:solidFill>
                <a:schemeClr val="accent4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..黑体UI-日本语" panose="02000000000000000000" pitchFamily="2" charset="-128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59F2A67-116A-4556-B976-2BD151B80151}"/>
              </a:ext>
            </a:extLst>
          </p:cNvPr>
          <p:cNvSpPr/>
          <p:nvPr/>
        </p:nvSpPr>
        <p:spPr>
          <a:xfrm>
            <a:off x="449451" y="1643771"/>
            <a:ext cx="5847832" cy="732466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隨著時代進步，社會開始嘗試以較「中性描述」的詞語代替以往被認為帶有「負面標籤」的稱呼</a:t>
            </a:r>
          </a:p>
        </p:txBody>
      </p:sp>
      <p:sp>
        <p:nvSpPr>
          <p:cNvPr id="2" name="矩形 1"/>
          <p:cNvSpPr/>
          <p:nvPr/>
        </p:nvSpPr>
        <p:spPr>
          <a:xfrm>
            <a:off x="1737807" y="249643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b="1" kern="0" dirty="0">
                <a:latin typeface="+mj-ea"/>
                <a:ea typeface="+mj-ea"/>
              </a:rPr>
              <a:t>跛</a:t>
            </a:r>
            <a:endParaRPr lang="zh-TW" altLang="zh-TW" b="1" kern="100" dirty="0">
              <a:latin typeface="+mj-ea"/>
              <a:ea typeface="+mj-ea"/>
              <a:cs typeface="Times New Roman"/>
            </a:endParaRPr>
          </a:p>
        </p:txBody>
      </p:sp>
      <p:cxnSp>
        <p:nvCxnSpPr>
          <p:cNvPr id="7" name="直線單箭頭接點 6"/>
          <p:cNvCxnSpPr/>
          <p:nvPr/>
        </p:nvCxnSpPr>
        <p:spPr>
          <a:xfrm>
            <a:off x="2153305" y="2692341"/>
            <a:ext cx="2384189" cy="0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prstDash val="lg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4537494" y="2507675"/>
            <a:ext cx="1107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en-US" b="1" kern="0" dirty="0">
                <a:latin typeface="+mj-ea"/>
                <a:ea typeface="+mj-ea"/>
              </a:rPr>
              <a:t>肢體殘疾</a:t>
            </a:r>
            <a:endParaRPr lang="zh-TW" altLang="en-US" b="1" kern="0" dirty="0"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34935" y="301645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b="1" kern="0" dirty="0">
                <a:latin typeface="+mj-ea"/>
                <a:ea typeface="+mj-ea"/>
              </a:rPr>
              <a:t>聾</a:t>
            </a:r>
            <a:endParaRPr lang="zh-TW" altLang="en-US" b="1" kern="0" dirty="0">
              <a:latin typeface="+mj-ea"/>
              <a:ea typeface="+mj-ea"/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>
            <a:off x="2150433" y="3212362"/>
            <a:ext cx="2384189" cy="0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prstDash val="lg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765455" y="3027696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en-US" b="1" kern="0" dirty="0">
                <a:latin typeface="+mj-ea"/>
                <a:ea typeface="+mj-ea"/>
              </a:rPr>
              <a:t>聽障</a:t>
            </a:r>
          </a:p>
        </p:txBody>
      </p:sp>
      <p:sp>
        <p:nvSpPr>
          <p:cNvPr id="12" name="矩形 11"/>
          <p:cNvSpPr/>
          <p:nvPr/>
        </p:nvSpPr>
        <p:spPr>
          <a:xfrm>
            <a:off x="1726309" y="352873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en-US" b="1" kern="0" dirty="0">
                <a:latin typeface="+mj-ea"/>
                <a:ea typeface="+mj-ea"/>
              </a:rPr>
              <a:t>盲</a:t>
            </a:r>
            <a:endParaRPr lang="zh-TW" altLang="en-US" b="1" kern="0" dirty="0">
              <a:latin typeface="+mj-ea"/>
              <a:ea typeface="+mj-ea"/>
            </a:endParaRPr>
          </a:p>
        </p:txBody>
      </p:sp>
      <p:cxnSp>
        <p:nvCxnSpPr>
          <p:cNvPr id="13" name="直線單箭頭接點 12"/>
          <p:cNvCxnSpPr/>
          <p:nvPr/>
        </p:nvCxnSpPr>
        <p:spPr>
          <a:xfrm>
            <a:off x="2141807" y="3724639"/>
            <a:ext cx="2384189" cy="0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prstDash val="lg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4756829" y="353997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en-US" b="1" kern="0" dirty="0">
                <a:latin typeface="+mj-ea"/>
                <a:ea typeface="+mj-ea"/>
              </a:rPr>
              <a:t>視障</a:t>
            </a:r>
          </a:p>
        </p:txBody>
      </p:sp>
    </p:spTree>
    <p:extLst>
      <p:ext uri="{BB962C8B-B14F-4D97-AF65-F5344CB8AC3E}">
        <p14:creationId xmlns:p14="http://schemas.microsoft.com/office/powerpoint/2010/main" val="403481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8">
            <a:extLst>
              <a:ext uri="{FF2B5EF4-FFF2-40B4-BE49-F238E27FC236}">
                <a16:creationId xmlns:a16="http://schemas.microsoft.com/office/drawing/2014/main" xmlns="" id="{6FE54274-3CB9-4B9D-8ACF-3B420C622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44" y="630980"/>
            <a:ext cx="7662745" cy="609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善意的標籤？</a:t>
            </a:r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『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聾人</a:t>
            </a:r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』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『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聽障</a:t>
            </a:r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』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的比較與反思</a:t>
            </a:r>
            <a:endParaRPr lang="zh-CN" altLang="en-US" sz="2800" b="1" dirty="0">
              <a:solidFill>
                <a:schemeClr val="accent4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..黑体UI-日本语" panose="02000000000000000000" pitchFamily="2" charset="-128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0E26743C-322D-4484-A17B-6587928B4DB7}"/>
              </a:ext>
            </a:extLst>
          </p:cNvPr>
          <p:cNvSpPr/>
          <p:nvPr/>
        </p:nvSpPr>
        <p:spPr>
          <a:xfrm>
            <a:off x="497844" y="1625532"/>
            <a:ext cx="7887031" cy="3194678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zh-TW" altLang="en-US" sz="14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現代社會，我們都懂得要「尊重別人」，面對聽力受損的群體時，「聽障人士」常被視為當前主流最有禮貌的稱呼，因為許多人認為「聾」字帶有貶義或歧視色彩，因而傾向使用「聽障」這一表述。「聽障人士」一詞也在政府政策文件、醫療機構和教育部門等不同層面中被廣泛使用。</a:t>
            </a:r>
          </a:p>
          <a:p>
            <a:pPr>
              <a:lnSpc>
                <a:spcPct val="120000"/>
              </a:lnSpc>
            </a:pPr>
            <a:endParaRPr kumimoji="0" lang="zh-TW" altLang="en-US" sz="1400" dirty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0" lang="zh-TW" altLang="en-US" sz="14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然而，當你走進以「手語」為主要溝通方式的社群時，或許會驚訝地發現當中有許多人會以「聾人」身份自居，甚至對被稱為「聽障人士」感到抗拒。因為他們認為有屬於他們的</a:t>
            </a:r>
            <a:r>
              <a:rPr kumimoji="0" lang="zh-TW" altLang="en-US" sz="1400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語言</a:t>
            </a:r>
            <a:r>
              <a:rPr kumimoji="0" lang="en-US" altLang="zh-TW" sz="1400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(</a:t>
            </a:r>
            <a:r>
              <a:rPr kumimoji="0" lang="zh-TW" altLang="en-US" sz="1400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手語</a:t>
            </a:r>
            <a:r>
              <a:rPr kumimoji="0" lang="en-US" altLang="zh-TW" sz="14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)</a:t>
            </a:r>
            <a:r>
              <a:rPr kumimoji="0" lang="zh-TW" altLang="en-US" sz="140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、</a:t>
            </a:r>
            <a:r>
              <a:rPr kumimoji="0" lang="zh-TW" altLang="en-US" sz="14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文化以及感知世界的獨特方式，「聾人」一詞是一種自我身份認同與文化自豪感的體現。對他們而言，「聽障」一詞反而強行賦予他們「缺陷」的標籤，忽略了他們作為一個完整文化社群的身份和價值。</a:t>
            </a:r>
          </a:p>
          <a:p>
            <a:pPr>
              <a:lnSpc>
                <a:spcPct val="120000"/>
              </a:lnSpc>
            </a:pPr>
            <a:endParaRPr kumimoji="0" lang="zh-TW" altLang="en-US" sz="1400" dirty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0" lang="zh-TW" altLang="en-US" sz="14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與此同時，也有一些聽力受損人士，可能因為成長經歷、學習環境及後天失聰等不同因素，或較少接觸手語及聾人社群，因此並未發展出對「聾人」文化的強烈認同。對這部分人士而言，「聽障人士」這一中性描述，或許更貼近他們的自我認知與實際需要。</a:t>
            </a:r>
          </a:p>
        </p:txBody>
      </p:sp>
    </p:spTree>
    <p:extLst>
      <p:ext uri="{BB962C8B-B14F-4D97-AF65-F5344CB8AC3E}">
        <p14:creationId xmlns:p14="http://schemas.microsoft.com/office/powerpoint/2010/main" val="291829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8">
            <a:extLst>
              <a:ext uri="{FF2B5EF4-FFF2-40B4-BE49-F238E27FC236}">
                <a16:creationId xmlns:a16="http://schemas.microsoft.com/office/drawing/2014/main" xmlns="" id="{6FE54274-3CB9-4B9D-8ACF-3B420C622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44" y="630980"/>
            <a:ext cx="7662745" cy="56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小組討論</a:t>
            </a:r>
            <a:endParaRPr lang="zh-CN" altLang="en-US" sz="2800" b="1" dirty="0">
              <a:solidFill>
                <a:schemeClr val="accent4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..黑体UI-日本语" panose="02000000000000000000" pitchFamily="2" charset="-128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0E26743C-322D-4484-A17B-6587928B4DB7}"/>
              </a:ext>
            </a:extLst>
          </p:cNvPr>
          <p:cNvSpPr/>
          <p:nvPr/>
        </p:nvSpPr>
        <p:spPr>
          <a:xfrm>
            <a:off x="497844" y="1625532"/>
            <a:ext cx="7938790" cy="2788413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zh-TW" altLang="en-US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題目</a:t>
            </a:r>
            <a:r>
              <a:rPr kumimoji="0" lang="en-US" altLang="zh-TW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1</a:t>
            </a:r>
            <a:r>
              <a:rPr kumimoji="0" lang="zh-TW" altLang="en-US" b="1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：</a:t>
            </a:r>
            <a:endParaRPr kumimoji="0" lang="en-US" altLang="zh-TW" b="1" dirty="0" smtClean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0" lang="zh-TW" altLang="en-US" sz="1600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「</a:t>
            </a:r>
            <a:r>
              <a:rPr kumimoji="0" lang="zh-TW" altLang="en-US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我們應尊重聾人文化而稱有聽力障礙的人為</a:t>
            </a:r>
            <a:r>
              <a:rPr kumimoji="0" lang="en-US" altLang="zh-TW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『</a:t>
            </a:r>
            <a:r>
              <a:rPr kumimoji="0" lang="zh-TW" altLang="en-US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聾人</a:t>
            </a:r>
            <a:r>
              <a:rPr kumimoji="0" lang="en-US" altLang="zh-TW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』</a:t>
            </a:r>
            <a:r>
              <a:rPr kumimoji="0" lang="zh-TW" altLang="en-US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，而非</a:t>
            </a:r>
            <a:r>
              <a:rPr kumimoji="0" lang="en-US" altLang="zh-TW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『</a:t>
            </a:r>
            <a:r>
              <a:rPr kumimoji="0" lang="zh-TW" altLang="en-US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聽障人士</a:t>
            </a:r>
            <a:r>
              <a:rPr kumimoji="0" lang="en-US" altLang="zh-TW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』</a:t>
            </a:r>
            <a:r>
              <a:rPr kumimoji="0" lang="zh-TW" altLang="en-US" sz="1600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。」</a:t>
            </a:r>
            <a:endParaRPr kumimoji="0" lang="en-US" altLang="zh-TW" sz="1600" dirty="0" smtClean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kumimoji="0" lang="zh-TW" altLang="en-US" sz="1400" b="1" dirty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0" lang="zh-TW" altLang="en-US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題目</a:t>
            </a:r>
            <a:r>
              <a:rPr kumimoji="0" lang="en-US" altLang="zh-TW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2</a:t>
            </a:r>
            <a:r>
              <a:rPr kumimoji="0" lang="zh-TW" altLang="en-US" b="1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：</a:t>
            </a:r>
            <a:endParaRPr kumimoji="0" lang="en-US" altLang="zh-TW" b="1" dirty="0" smtClean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0" lang="zh-TW" altLang="en-US" sz="1600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「</a:t>
            </a:r>
            <a:r>
              <a:rPr kumimoji="0" lang="zh-TW" altLang="en-US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社會應強制使用</a:t>
            </a:r>
            <a:r>
              <a:rPr kumimoji="0" lang="en-US" altLang="zh-TW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『</a:t>
            </a:r>
            <a:r>
              <a:rPr kumimoji="0" lang="zh-TW" altLang="en-US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殘疾人士</a:t>
            </a:r>
            <a:r>
              <a:rPr kumimoji="0" lang="en-US" altLang="zh-TW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』</a:t>
            </a:r>
            <a:r>
              <a:rPr kumimoji="0" lang="zh-TW" altLang="en-US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而非</a:t>
            </a:r>
            <a:r>
              <a:rPr kumimoji="0" lang="en-US" altLang="zh-TW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『</a:t>
            </a:r>
            <a:r>
              <a:rPr kumimoji="0" lang="zh-TW" altLang="en-US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傷殘人士</a:t>
            </a:r>
            <a:r>
              <a:rPr kumimoji="0" lang="en-US" altLang="zh-TW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』</a:t>
            </a:r>
            <a:r>
              <a:rPr kumimoji="0" lang="zh-TW" altLang="en-US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的稱呼，因為這才能促進真正的社會共融。</a:t>
            </a:r>
            <a:r>
              <a:rPr kumimoji="0" lang="zh-TW" altLang="en-US" sz="1600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」</a:t>
            </a:r>
            <a:endParaRPr kumimoji="0" lang="en-US" altLang="zh-TW" sz="1600" dirty="0" smtClean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kumimoji="0" lang="zh-TW" altLang="en-US" sz="1400" b="1" dirty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0" lang="zh-TW" altLang="en-US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題目</a:t>
            </a:r>
            <a:r>
              <a:rPr kumimoji="0" lang="en-US" altLang="zh-TW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3</a:t>
            </a:r>
            <a:r>
              <a:rPr kumimoji="0" lang="zh-TW" altLang="en-US" b="1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：</a:t>
            </a:r>
            <a:endParaRPr kumimoji="0" lang="en-US" altLang="zh-TW" b="1" dirty="0" smtClean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0" lang="zh-TW" altLang="en-US" sz="1600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「</a:t>
            </a:r>
            <a:r>
              <a:rPr kumimoji="0" lang="zh-TW" altLang="en-US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我們應避免使用成語</a:t>
            </a:r>
            <a:r>
              <a:rPr kumimoji="0" lang="en-US" altLang="zh-TW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『</a:t>
            </a:r>
            <a:r>
              <a:rPr kumimoji="0" lang="zh-TW" altLang="en-US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盲人摸象</a:t>
            </a:r>
            <a:r>
              <a:rPr kumimoji="0" lang="en-US" altLang="zh-TW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』</a:t>
            </a:r>
            <a:r>
              <a:rPr kumimoji="0" lang="zh-TW" altLang="en-US" sz="16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的比喻，因為它強化了視障人士的負面刻板印象。」 </a:t>
            </a:r>
          </a:p>
        </p:txBody>
      </p:sp>
    </p:spTree>
    <p:extLst>
      <p:ext uri="{BB962C8B-B14F-4D97-AF65-F5344CB8AC3E}">
        <p14:creationId xmlns:p14="http://schemas.microsoft.com/office/powerpoint/2010/main" val="186513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8">
            <a:extLst>
              <a:ext uri="{FF2B5EF4-FFF2-40B4-BE49-F238E27FC236}">
                <a16:creationId xmlns:a16="http://schemas.microsoft.com/office/drawing/2014/main" xmlns="" id="{6FE54274-3CB9-4B9D-8ACF-3B420C622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44" y="630980"/>
            <a:ext cx="7662745" cy="56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反思日誌</a:t>
            </a:r>
            <a:endParaRPr lang="zh-CN" altLang="en-US" sz="2800" b="1" dirty="0">
              <a:solidFill>
                <a:schemeClr val="accent4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..黑体UI-日本语" panose="02000000000000000000" pitchFamily="2" charset="-128"/>
            </a:endParaRPr>
          </a:p>
        </p:txBody>
      </p:sp>
      <p:sp>
        <p:nvSpPr>
          <p:cNvPr id="3" name="書卷 (垂直) 2"/>
          <p:cNvSpPr/>
          <p:nvPr/>
        </p:nvSpPr>
        <p:spPr>
          <a:xfrm>
            <a:off x="1777041" y="1193527"/>
            <a:ext cx="5323830" cy="3079631"/>
          </a:xfrm>
          <a:prstGeom prst="verticalScroll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0E26743C-322D-4484-A17B-6587928B4DB7}"/>
              </a:ext>
            </a:extLst>
          </p:cNvPr>
          <p:cNvSpPr/>
          <p:nvPr/>
        </p:nvSpPr>
        <p:spPr>
          <a:xfrm>
            <a:off x="2345805" y="1756195"/>
            <a:ext cx="4186299" cy="2419081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從今日的活動中，我學到</a:t>
            </a: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________________________</a:t>
            </a:r>
            <a:r>
              <a:rPr kumimoji="0" lang="zh-TW" altLang="en-US" sz="1400" b="1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，</a:t>
            </a:r>
            <a:endParaRPr kumimoji="0" lang="en-US" altLang="zh-TW" sz="1400" b="1" dirty="0" smtClean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kumimoji="0" lang="zh-TW" altLang="en-US" sz="1400" b="1" dirty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我相信</a:t>
            </a:r>
            <a:r>
              <a:rPr kumimoji="0" lang="en-US" altLang="zh-TW" sz="1400" b="1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________________________</a:t>
            </a:r>
            <a:r>
              <a:rPr kumimoji="0" lang="zh-TW" altLang="en-US" sz="1400" b="1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，</a:t>
            </a:r>
            <a:endParaRPr kumimoji="0" lang="en-US" altLang="zh-TW" sz="1400" b="1" dirty="0" smtClean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kumimoji="0" lang="en-US" altLang="zh-TW" sz="1400" b="1" dirty="0" smtClean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0" lang="zh-TW" altLang="en-US" sz="1400" b="1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我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希望</a:t>
            </a: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________________________</a:t>
            </a:r>
            <a:r>
              <a:rPr kumimoji="0" lang="zh-TW" altLang="en-US" sz="1400" b="1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，</a:t>
            </a:r>
            <a:endParaRPr kumimoji="0" lang="en-US" altLang="zh-TW" sz="1400" b="1" dirty="0" smtClean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kumimoji="0" lang="zh-TW" altLang="en-US" sz="1400" b="1" dirty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我可以</a:t>
            </a:r>
            <a:r>
              <a:rPr kumimoji="0" lang="en-US" altLang="zh-TW" sz="1400" b="1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________________________</a:t>
            </a:r>
            <a:r>
              <a:rPr kumimoji="0" lang="zh-TW" altLang="en-US" sz="1400" b="1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 ，</a:t>
            </a:r>
            <a:endParaRPr kumimoji="0" lang="en-US" altLang="zh-TW" sz="1400" b="1" dirty="0" smtClean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kumimoji="0" lang="en-US" altLang="zh-TW" sz="1400" b="1" dirty="0" smtClean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0" lang="zh-TW" altLang="en-US" sz="1400" b="1" dirty="0" smtClean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從而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促進傷健共融。</a:t>
            </a:r>
          </a:p>
        </p:txBody>
      </p:sp>
    </p:spTree>
    <p:extLst>
      <p:ext uri="{BB962C8B-B14F-4D97-AF65-F5344CB8AC3E}">
        <p14:creationId xmlns:p14="http://schemas.microsoft.com/office/powerpoint/2010/main" val="219628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606" y="1414655"/>
            <a:ext cx="3364303" cy="523178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 algn="ctr"/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無障礙共融</a:t>
            </a:r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Guide》</a:t>
            </a:r>
          </a:p>
        </p:txBody>
      </p:sp>
      <p:sp>
        <p:nvSpPr>
          <p:cNvPr id="7" name="矩形 6"/>
          <p:cNvSpPr/>
          <p:nvPr/>
        </p:nvSpPr>
        <p:spPr>
          <a:xfrm>
            <a:off x="966158" y="2146515"/>
            <a:ext cx="34246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200" b="1" dirty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www.inclusiveguide.hk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40" y="2145402"/>
            <a:ext cx="442438" cy="4320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021" y="2743188"/>
            <a:ext cx="1076944" cy="1080000"/>
          </a:xfrm>
          <a:prstGeom prst="rec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348" y="1580441"/>
            <a:ext cx="3601461" cy="2217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976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595750ab05e88.pptx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772</Words>
  <Application>Microsoft Office PowerPoint</Application>
  <PresentationFormat>自訂</PresentationFormat>
  <Paragraphs>98</Paragraphs>
  <Slides>12</Slides>
  <Notes>12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流線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keywords>http:/www.ypppt.com</cp:keywords>
  <cp:lastModifiedBy/>
  <cp:revision>1</cp:revision>
  <dcterms:created xsi:type="dcterms:W3CDTF">2017-08-07T06:19:19Z</dcterms:created>
  <dcterms:modified xsi:type="dcterms:W3CDTF">2026-09-18T06:58:55Z</dcterms:modified>
</cp:coreProperties>
</file>